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16" r:id="rId1"/>
  </p:sldMasterIdLst>
  <p:notesMasterIdLst>
    <p:notesMasterId r:id="rId51"/>
  </p:notesMasterIdLst>
  <p:sldIdLst>
    <p:sldId id="256" r:id="rId2"/>
    <p:sldId id="257" r:id="rId3"/>
    <p:sldId id="272" r:id="rId4"/>
    <p:sldId id="273" r:id="rId5"/>
    <p:sldId id="275" r:id="rId6"/>
    <p:sldId id="258" r:id="rId7"/>
    <p:sldId id="259" r:id="rId8"/>
    <p:sldId id="277" r:id="rId9"/>
    <p:sldId id="278" r:id="rId10"/>
    <p:sldId id="302" r:id="rId11"/>
    <p:sldId id="261" r:id="rId12"/>
    <p:sldId id="279" r:id="rId13"/>
    <p:sldId id="260" r:id="rId14"/>
    <p:sldId id="304" r:id="rId15"/>
    <p:sldId id="305" r:id="rId16"/>
    <p:sldId id="306" r:id="rId17"/>
    <p:sldId id="263" r:id="rId18"/>
    <p:sldId id="307" r:id="rId19"/>
    <p:sldId id="264" r:id="rId20"/>
    <p:sldId id="265" r:id="rId21"/>
    <p:sldId id="266" r:id="rId22"/>
    <p:sldId id="308" r:id="rId23"/>
    <p:sldId id="286" r:id="rId24"/>
    <p:sldId id="285" r:id="rId25"/>
    <p:sldId id="267" r:id="rId26"/>
    <p:sldId id="282" r:id="rId27"/>
    <p:sldId id="283" r:id="rId28"/>
    <p:sldId id="284" r:id="rId29"/>
    <p:sldId id="311" r:id="rId30"/>
    <p:sldId id="312" r:id="rId31"/>
    <p:sldId id="268" r:id="rId32"/>
    <p:sldId id="314" r:id="rId33"/>
    <p:sldId id="316" r:id="rId34"/>
    <p:sldId id="313" r:id="rId35"/>
    <p:sldId id="317" r:id="rId36"/>
    <p:sldId id="328" r:id="rId37"/>
    <p:sldId id="287" r:id="rId38"/>
    <p:sldId id="288" r:id="rId39"/>
    <p:sldId id="299" r:id="rId40"/>
    <p:sldId id="321" r:id="rId41"/>
    <p:sldId id="300" r:id="rId42"/>
    <p:sldId id="320" r:id="rId43"/>
    <p:sldId id="319" r:id="rId44"/>
    <p:sldId id="270" r:id="rId45"/>
    <p:sldId id="323" r:id="rId46"/>
    <p:sldId id="324" r:id="rId47"/>
    <p:sldId id="322" r:id="rId48"/>
    <p:sldId id="325" r:id="rId49"/>
    <p:sldId id="327"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Χωρίς στυλ, πλέγμα πίνακα">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809"/>
  </p:normalViewPr>
  <p:slideViewPr>
    <p:cSldViewPr snapToGrid="0" snapToObjects="1">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66318-4E8A-D34C-AB19-C590C737C88E}" type="datetimeFigureOut">
              <a:rPr lang="en-US" smtClean="0"/>
              <a:pPr/>
              <a:t>10/11/2018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039F7-9394-A245-B939-DF533F2CB660}" type="slidenum">
              <a:rPr lang="en-US" smtClean="0"/>
              <a:pPr/>
              <a:t>‹#›</a:t>
            </a:fld>
            <a:endParaRPr lang="en-US"/>
          </a:p>
        </p:txBody>
      </p:sp>
    </p:spTree>
    <p:extLst>
      <p:ext uri="{BB962C8B-B14F-4D97-AF65-F5344CB8AC3E}">
        <p14:creationId xmlns:p14="http://schemas.microsoft.com/office/powerpoint/2010/main" xmlns="" val="3018852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4</a:t>
            </a:fld>
            <a:endParaRPr lang="en-US"/>
          </a:p>
        </p:txBody>
      </p:sp>
    </p:spTree>
    <p:extLst>
      <p:ext uri="{BB962C8B-B14F-4D97-AF65-F5344CB8AC3E}">
        <p14:creationId xmlns:p14="http://schemas.microsoft.com/office/powerpoint/2010/main" xmlns="" val="29484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smtClean="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17</a:t>
            </a:fld>
            <a:endParaRPr lang="en-US"/>
          </a:p>
        </p:txBody>
      </p:sp>
    </p:spTree>
    <p:extLst>
      <p:ext uri="{BB962C8B-B14F-4D97-AF65-F5344CB8AC3E}">
        <p14:creationId xmlns:p14="http://schemas.microsoft.com/office/powerpoint/2010/main" xmlns="" val="202818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18</a:t>
            </a:fld>
            <a:endParaRPr lang="en-US"/>
          </a:p>
        </p:txBody>
      </p:sp>
    </p:spTree>
    <p:extLst>
      <p:ext uri="{BB962C8B-B14F-4D97-AF65-F5344CB8AC3E}">
        <p14:creationId xmlns:p14="http://schemas.microsoft.com/office/powerpoint/2010/main" xmlns="" val="209183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19</a:t>
            </a:fld>
            <a:endParaRPr lang="en-US"/>
          </a:p>
        </p:txBody>
      </p:sp>
    </p:spTree>
    <p:extLst>
      <p:ext uri="{BB962C8B-B14F-4D97-AF65-F5344CB8AC3E}">
        <p14:creationId xmlns:p14="http://schemas.microsoft.com/office/powerpoint/2010/main" xmlns="" val="100552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Exponentiate</a:t>
            </a:r>
            <a:r>
              <a:rPr lang="en-US" dirty="0" smtClean="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20</a:t>
            </a:fld>
            <a:endParaRPr lang="en-US"/>
          </a:p>
        </p:txBody>
      </p:sp>
    </p:spTree>
    <p:extLst>
      <p:ext uri="{BB962C8B-B14F-4D97-AF65-F5344CB8AC3E}">
        <p14:creationId xmlns:p14="http://schemas.microsoft.com/office/powerpoint/2010/main" xmlns="" val="288069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www.asimovinstitute.org</a:t>
            </a:r>
            <a:r>
              <a:rPr lang="en-US" dirty="0" smtClean="0"/>
              <a:t>/neural-network-zoo/</a:t>
            </a: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21</a:t>
            </a:fld>
            <a:endParaRPr lang="en-US"/>
          </a:p>
        </p:txBody>
      </p:sp>
    </p:spTree>
    <p:extLst>
      <p:ext uri="{BB962C8B-B14F-4D97-AF65-F5344CB8AC3E}">
        <p14:creationId xmlns:p14="http://schemas.microsoft.com/office/powerpoint/2010/main" xmlns="" val="4143140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22</a:t>
            </a:fld>
            <a:endParaRPr lang="en-US"/>
          </a:p>
        </p:txBody>
      </p:sp>
    </p:spTree>
    <p:extLst>
      <p:ext uri="{BB962C8B-B14F-4D97-AF65-F5344CB8AC3E}">
        <p14:creationId xmlns:p14="http://schemas.microsoft.com/office/powerpoint/2010/main" xmlns="" val="10308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width m of the convolution filters is set to 5 </a:t>
            </a:r>
            <a:endParaRPr lang="en-US" dirty="0" smtClean="0"/>
          </a:p>
          <a:p>
            <a:r>
              <a:rPr lang="en-US" dirty="0" smtClean="0"/>
              <a:t>n</a:t>
            </a:r>
            <a:r>
              <a:rPr lang="en-US" baseline="0" dirty="0" smtClean="0"/>
              <a:t> = 300 feature maps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layer embeds words into low-dimensional vectors. </a:t>
            </a:r>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23</a:t>
            </a:fld>
            <a:endParaRPr lang="en-US"/>
          </a:p>
        </p:txBody>
      </p:sp>
    </p:spTree>
    <p:extLst>
      <p:ext uri="{BB962C8B-B14F-4D97-AF65-F5344CB8AC3E}">
        <p14:creationId xmlns:p14="http://schemas.microsoft.com/office/powerpoint/2010/main" xmlns="" val="658505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24</a:t>
            </a:fld>
            <a:endParaRPr lang="en-US"/>
          </a:p>
        </p:txBody>
      </p:sp>
    </p:spTree>
    <p:extLst>
      <p:ext uri="{BB962C8B-B14F-4D97-AF65-F5344CB8AC3E}">
        <p14:creationId xmlns:p14="http://schemas.microsoft.com/office/powerpoint/2010/main" xmlns="" val="126027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smtClean="0"/>
              <a:t>https://</a:t>
            </a:r>
            <a:r>
              <a:rPr lang="en-US" dirty="0" err="1" smtClean="0"/>
              <a:t>pbs.twimg.com</a:t>
            </a:r>
            <a:r>
              <a:rPr lang="en-US" dirty="0" smtClean="0"/>
              <a:t>/media/C2j-8j5UsAACgEK.jpg</a:t>
            </a:r>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25</a:t>
            </a:fld>
            <a:endParaRPr lang="en-US"/>
          </a:p>
        </p:txBody>
      </p:sp>
    </p:spTree>
    <p:extLst>
      <p:ext uri="{BB962C8B-B14F-4D97-AF65-F5344CB8AC3E}">
        <p14:creationId xmlns:p14="http://schemas.microsoft.com/office/powerpoint/2010/main" xmlns="" val="60643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27</a:t>
            </a:fld>
            <a:endParaRPr lang="en-US"/>
          </a:p>
        </p:txBody>
      </p:sp>
    </p:spTree>
    <p:extLst>
      <p:ext uri="{BB962C8B-B14F-4D97-AF65-F5344CB8AC3E}">
        <p14:creationId xmlns:p14="http://schemas.microsoft.com/office/powerpoint/2010/main" xmlns="" val="176110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6</a:t>
            </a:fld>
            <a:endParaRPr lang="en-US"/>
          </a:p>
        </p:txBody>
      </p:sp>
    </p:spTree>
    <p:extLst>
      <p:ext uri="{BB962C8B-B14F-4D97-AF65-F5344CB8AC3E}">
        <p14:creationId xmlns:p14="http://schemas.microsoft.com/office/powerpoint/2010/main" xmlns="" val="1957591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colah.github.io</a:t>
            </a:r>
            <a:r>
              <a:rPr lang="en-US" sz="1200" kern="1200" dirty="0" smtClean="0">
                <a:solidFill>
                  <a:schemeClr val="tx1"/>
                </a:solidFill>
                <a:effectLst/>
                <a:latin typeface="+mn-lt"/>
                <a:ea typeface="+mn-ea"/>
                <a:cs typeface="+mn-cs"/>
              </a:rPr>
              <a:t>/posts/2015-08-Understanding-LSTMs/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28</a:t>
            </a:fld>
            <a:endParaRPr lang="en-US"/>
          </a:p>
        </p:txBody>
      </p:sp>
    </p:spTree>
    <p:extLst>
      <p:ext uri="{BB962C8B-B14F-4D97-AF65-F5344CB8AC3E}">
        <p14:creationId xmlns:p14="http://schemas.microsoft.com/office/powerpoint/2010/main" xmlns="" val="1970920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colah.github.io</a:t>
            </a:r>
            <a:r>
              <a:rPr lang="en-US" sz="1200" kern="1200" dirty="0" smtClean="0">
                <a:solidFill>
                  <a:schemeClr val="tx1"/>
                </a:solidFill>
                <a:effectLst/>
                <a:latin typeface="+mn-lt"/>
                <a:ea typeface="+mn-ea"/>
                <a:cs typeface="+mn-cs"/>
              </a:rPr>
              <a:t>/posts/2015-08-Understanding-LSTMs/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29</a:t>
            </a:fld>
            <a:endParaRPr lang="en-US"/>
          </a:p>
        </p:txBody>
      </p:sp>
    </p:spTree>
    <p:extLst>
      <p:ext uri="{BB962C8B-B14F-4D97-AF65-F5344CB8AC3E}">
        <p14:creationId xmlns:p14="http://schemas.microsoft.com/office/powerpoint/2010/main" xmlns="" val="1438704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colah.github.io</a:t>
            </a:r>
            <a:r>
              <a:rPr lang="en-US" sz="1200" kern="1200" dirty="0" smtClean="0">
                <a:solidFill>
                  <a:schemeClr val="tx1"/>
                </a:solidFill>
                <a:effectLst/>
                <a:latin typeface="+mn-lt"/>
                <a:ea typeface="+mn-ea"/>
                <a:cs typeface="+mn-cs"/>
              </a:rPr>
              <a:t>/posts/2015-08-Understanding-LSTMs/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30</a:t>
            </a:fld>
            <a:endParaRPr lang="en-US"/>
          </a:p>
        </p:txBody>
      </p:sp>
    </p:spTree>
    <p:extLst>
      <p:ext uri="{BB962C8B-B14F-4D97-AF65-F5344CB8AC3E}">
        <p14:creationId xmlns:p14="http://schemas.microsoft.com/office/powerpoint/2010/main" xmlns="" val="1358556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pPr/>
              <a:t>38</a:t>
            </a:fld>
            <a:endParaRPr lang="en-US"/>
          </a:p>
        </p:txBody>
      </p:sp>
    </p:spTree>
    <p:extLst>
      <p:ext uri="{BB962C8B-B14F-4D97-AF65-F5344CB8AC3E}">
        <p14:creationId xmlns:p14="http://schemas.microsoft.com/office/powerpoint/2010/main" xmlns="" val="331297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39</a:t>
            </a:fld>
            <a:endParaRPr lang="en-US"/>
          </a:p>
        </p:txBody>
      </p:sp>
    </p:spTree>
    <p:extLst>
      <p:ext uri="{BB962C8B-B14F-4D97-AF65-F5344CB8AC3E}">
        <p14:creationId xmlns:p14="http://schemas.microsoft.com/office/powerpoint/2010/main" xmlns="" val="62228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pPr/>
              <a:t>40</a:t>
            </a:fld>
            <a:endParaRPr lang="en-US"/>
          </a:p>
        </p:txBody>
      </p:sp>
    </p:spTree>
    <p:extLst>
      <p:ext uri="{BB962C8B-B14F-4D97-AF65-F5344CB8AC3E}">
        <p14:creationId xmlns:p14="http://schemas.microsoft.com/office/powerpoint/2010/main" xmlns="" val="2062958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pPr/>
              <a:t>41</a:t>
            </a:fld>
            <a:endParaRPr lang="en-US"/>
          </a:p>
        </p:txBody>
      </p:sp>
    </p:spTree>
    <p:extLst>
      <p:ext uri="{BB962C8B-B14F-4D97-AF65-F5344CB8AC3E}">
        <p14:creationId xmlns:p14="http://schemas.microsoft.com/office/powerpoint/2010/main" xmlns="" val="1725634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pPr/>
              <a:t>42</a:t>
            </a:fld>
            <a:endParaRPr lang="en-US"/>
          </a:p>
        </p:txBody>
      </p:sp>
    </p:spTree>
    <p:extLst>
      <p:ext uri="{BB962C8B-B14F-4D97-AF65-F5344CB8AC3E}">
        <p14:creationId xmlns:p14="http://schemas.microsoft.com/office/powerpoint/2010/main" xmlns="" val="1545227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pPr/>
              <a:t>43</a:t>
            </a:fld>
            <a:endParaRPr lang="en-US"/>
          </a:p>
        </p:txBody>
      </p:sp>
    </p:spTree>
    <p:extLst>
      <p:ext uri="{BB962C8B-B14F-4D97-AF65-F5344CB8AC3E}">
        <p14:creationId xmlns:p14="http://schemas.microsoft.com/office/powerpoint/2010/main" xmlns="" val="285394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employ convolutional neural networks to embed the semantics of sentences.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sentence-level attention over multiple instances, which is expected to dynamically reduce the weights of those noisy instances.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final layer</a:t>
            </a:r>
            <a:endParaRPr lang="en-US" dirty="0" smtClean="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45</a:t>
            </a:fld>
            <a:endParaRPr lang="en-US"/>
          </a:p>
        </p:txBody>
      </p:sp>
    </p:spTree>
    <p:extLst>
      <p:ext uri="{BB962C8B-B14F-4D97-AF65-F5344CB8AC3E}">
        <p14:creationId xmlns:p14="http://schemas.microsoft.com/office/powerpoint/2010/main" xmlns="" val="2733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9</a:t>
            </a:fld>
            <a:endParaRPr lang="en-US"/>
          </a:p>
        </p:txBody>
      </p:sp>
    </p:spTree>
    <p:extLst>
      <p:ext uri="{BB962C8B-B14F-4D97-AF65-F5344CB8AC3E}">
        <p14:creationId xmlns:p14="http://schemas.microsoft.com/office/powerpoint/2010/main" xmlns="" val="1331840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follows the assumption that at least one mention of the entity pair will reflect their relation, and only uses the sentence with the highest probability in each set for training. </a:t>
            </a:r>
            <a:endParaRPr lang="en-US" dirty="0" smtClean="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46</a:t>
            </a:fld>
            <a:endParaRPr lang="en-US"/>
          </a:p>
        </p:txBody>
      </p:sp>
    </p:spTree>
    <p:extLst>
      <p:ext uri="{BB962C8B-B14F-4D97-AF65-F5344CB8AC3E}">
        <p14:creationId xmlns:p14="http://schemas.microsoft.com/office/powerpoint/2010/main" xmlns="" val="187427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47</a:t>
            </a:fld>
            <a:endParaRPr lang="en-US"/>
          </a:p>
        </p:txBody>
      </p:sp>
    </p:spTree>
    <p:extLst>
      <p:ext uri="{BB962C8B-B14F-4D97-AF65-F5344CB8AC3E}">
        <p14:creationId xmlns:p14="http://schemas.microsoft.com/office/powerpoint/2010/main" xmlns="" val="661838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48</a:t>
            </a:fld>
            <a:endParaRPr lang="en-US"/>
          </a:p>
        </p:txBody>
      </p:sp>
    </p:spTree>
    <p:extLst>
      <p:ext uri="{BB962C8B-B14F-4D97-AF65-F5344CB8AC3E}">
        <p14:creationId xmlns:p14="http://schemas.microsoft.com/office/powerpoint/2010/main" xmlns="" val="2131293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pPr/>
              <a:t>10</a:t>
            </a:fld>
            <a:endParaRPr lang="en-US"/>
          </a:p>
        </p:txBody>
      </p:sp>
    </p:spTree>
    <p:extLst>
      <p:ext uri="{BB962C8B-B14F-4D97-AF65-F5344CB8AC3E}">
        <p14:creationId xmlns:p14="http://schemas.microsoft.com/office/powerpoint/2010/main" xmlns="" val="69692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Adaptive Gradient Algorithm</a:t>
            </a:r>
            <a:r>
              <a:rPr lang="en-US" sz="1200" dirty="0" smtClean="0"/>
              <a:t> (</a:t>
            </a:r>
            <a:r>
              <a:rPr lang="en-US" sz="1200" dirty="0" err="1" smtClean="0"/>
              <a:t>AdaGrad</a:t>
            </a:r>
            <a:r>
              <a:rPr lang="en-US" sz="1200" dirty="0" smtClean="0"/>
              <a:t>) that maintains a per-parameter learning rate that improves performance on problems with sparse gradients (e.g. natural language and computer vision problems).</a:t>
            </a:r>
          </a:p>
          <a:p>
            <a:r>
              <a:rPr lang="en-US" sz="1200" b="1" dirty="0" smtClean="0"/>
              <a:t>Root Mean Square Propagation</a:t>
            </a:r>
            <a:r>
              <a:rPr lang="en-US" sz="1200" dirty="0" smtClean="0"/>
              <a:t> (</a:t>
            </a:r>
            <a:r>
              <a:rPr lang="en-US" sz="1200" dirty="0" err="1" smtClean="0"/>
              <a:t>RMSProp</a:t>
            </a:r>
            <a:r>
              <a:rPr lang="en-US" sz="1200" dirty="0" smtClean="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smtClean="0"/>
          </a:p>
          <a:p>
            <a:r>
              <a:rPr lang="en-US" sz="1200" dirty="0" smtClean="0"/>
              <a:t>Adam realizes the benefits of both </a:t>
            </a:r>
            <a:r>
              <a:rPr lang="en-US" sz="1200" dirty="0" err="1" smtClean="0"/>
              <a:t>AdaGrad</a:t>
            </a:r>
            <a:r>
              <a:rPr lang="en-US" sz="1200" dirty="0" smtClean="0"/>
              <a:t> and </a:t>
            </a:r>
            <a:r>
              <a:rPr lang="en-US" sz="1200" dirty="0" err="1" smtClean="0"/>
              <a:t>RMSProp</a:t>
            </a:r>
            <a:r>
              <a:rPr lang="en-US" sz="1200" dirty="0" smtClean="0"/>
              <a:t>.</a:t>
            </a:r>
          </a:p>
          <a:p>
            <a:r>
              <a:rPr lang="en-US" sz="1200" dirty="0" smtClean="0"/>
              <a:t>Instead of adapting the parameter learning rates based on the average first moment (the mean) as in </a:t>
            </a:r>
            <a:r>
              <a:rPr lang="en-US" sz="1200" dirty="0" err="1" smtClean="0"/>
              <a:t>RMSProp</a:t>
            </a:r>
            <a:r>
              <a:rPr lang="en-US" sz="1200" dirty="0" smtClean="0"/>
              <a:t>, Adam also makes use of the average of the second moments of the gradients (the </a:t>
            </a:r>
            <a:r>
              <a:rPr lang="en-US" sz="1200" dirty="0" err="1" smtClean="0"/>
              <a:t>uncentered</a:t>
            </a:r>
            <a:r>
              <a:rPr lang="en-US" sz="1200" dirty="0" smtClean="0"/>
              <a:t> variance).</a:t>
            </a:r>
          </a:p>
          <a:p>
            <a:r>
              <a:rPr lang="en-US" sz="1200" dirty="0" smtClean="0"/>
              <a:t>Specifically, the algorithm calculates an exponential moving average of the gradient and the squared gradient, and the parameters beta1 and beta2 control the decay rates of these moving averages.</a:t>
            </a:r>
          </a:p>
          <a:p>
            <a:r>
              <a:rPr lang="en-US" sz="1200" dirty="0" smtClean="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11</a:t>
            </a:fld>
            <a:endParaRPr lang="en-US"/>
          </a:p>
        </p:txBody>
      </p:sp>
    </p:spTree>
    <p:extLst>
      <p:ext uri="{BB962C8B-B14F-4D97-AF65-F5344CB8AC3E}">
        <p14:creationId xmlns:p14="http://schemas.microsoft.com/office/powerpoint/2010/main" xmlns="" val="37436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57039F7-9394-A245-B939-DF533F2CB660}" type="slidenum">
              <a:rPr lang="en-US" smtClean="0"/>
              <a:pPr/>
              <a:t>13</a:t>
            </a:fld>
            <a:endParaRPr lang="en-US"/>
          </a:p>
        </p:txBody>
      </p:sp>
    </p:spTree>
    <p:extLst>
      <p:ext uri="{BB962C8B-B14F-4D97-AF65-F5344CB8AC3E}">
        <p14:creationId xmlns:p14="http://schemas.microsoft.com/office/powerpoint/2010/main" xmlns="" val="261562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14</a:t>
            </a:fld>
            <a:endParaRPr lang="en-US"/>
          </a:p>
        </p:txBody>
      </p:sp>
    </p:spTree>
    <p:extLst>
      <p:ext uri="{BB962C8B-B14F-4D97-AF65-F5344CB8AC3E}">
        <p14:creationId xmlns:p14="http://schemas.microsoft.com/office/powerpoint/2010/main" xmlns="" val="48706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not zero-centered</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later layers of processing would be receiving data that is not zero-centered. </a:t>
            </a:r>
          </a:p>
          <a:p>
            <a:r>
              <a:rPr lang="en-US" sz="1200" b="0" i="0" kern="1200" dirty="0" smtClean="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Could introduce undesirable zig-zagging dynamics in the gradient weight updates.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However, once these gradients are added up across a data  batch the final weight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update can have variable signs, somewhat mitigating this issue.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15</a:t>
            </a:fld>
            <a:endParaRPr lang="en-US"/>
          </a:p>
        </p:txBody>
      </p:sp>
    </p:spTree>
    <p:extLst>
      <p:ext uri="{BB962C8B-B14F-4D97-AF65-F5344CB8AC3E}">
        <p14:creationId xmlns:p14="http://schemas.microsoft.com/office/powerpoint/2010/main" xmlns="" val="83097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ReLU</a:t>
            </a:r>
            <a:r>
              <a:rPr lang="en-US" sz="1200" dirty="0" smtClean="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large gradient flowing through a </a:t>
            </a:r>
            <a:r>
              <a:rPr lang="en-US" sz="1200" dirty="0" err="1" smtClean="0"/>
              <a:t>ReLU</a:t>
            </a:r>
            <a:r>
              <a:rPr lang="en-US" sz="1200" dirty="0" smtClean="0"/>
              <a:t> could cause weights to update in such a way that the neuron will never activate on any </a:t>
            </a:r>
            <a:r>
              <a:rPr lang="en-US" sz="1200" dirty="0" err="1" smtClean="0"/>
              <a:t>datapoint</a:t>
            </a:r>
            <a:r>
              <a:rPr lang="en-US" sz="1200" dirty="0" smtClean="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16</a:t>
            </a:fld>
            <a:endParaRPr lang="en-US"/>
          </a:p>
        </p:txBody>
      </p:sp>
    </p:spTree>
    <p:extLst>
      <p:ext uri="{BB962C8B-B14F-4D97-AF65-F5344CB8AC3E}">
        <p14:creationId xmlns:p14="http://schemas.microsoft.com/office/powerpoint/2010/main" xmlns="" val="2080185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BCED3E41-E2DE-48B7-AD25-2C05D8372D60}" type="datetime4">
              <a:rPr lang="en-US" smtClean="0"/>
              <a:pPr/>
              <a:t>October 11, 2018</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739C4FB-7D33-419B-8833-D1372BFD11C8}" type="slidenum">
              <a:rPr lang="en-US" smtClean="0"/>
              <a:pPr/>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pPr/>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pPr/>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pPr/>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October 11, 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09A13538-6727-E34D-AF87-C8A5A06F92D2}" type="datetimeFigureOut">
              <a:rPr lang="en-US" smtClean="0"/>
              <a:pPr/>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pPr/>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9A13538-6727-E34D-AF87-C8A5A06F92D2}" type="datetimeFigureOut">
              <a:rPr lang="en-US" smtClean="0"/>
              <a:pPr/>
              <a:t>10/11/2018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pPr/>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A13538-6727-E34D-AF87-C8A5A06F92D2}" type="datetimeFigureOut">
              <a:rPr lang="en-US" smtClean="0"/>
              <a:pPr/>
              <a:t>10/11/2018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pPr/>
              <a:t>10/11/2018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pPr/>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pPr/>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09A13538-6727-E34D-AF87-C8A5A06F92D2}" type="datetimeFigureOut">
              <a:rPr lang="en-US" smtClean="0"/>
              <a:pPr/>
              <a:t>10/11/2018</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3854F61-4EB2-064B-9FEB-93EFAD73A18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hyperlink" Target="http://web.stanford.edu/class/cs224n/lectures/cs224n-2017-lecture10.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1.png"/><Relationship Id="rId7"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tensorflow/nm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hyperlink" Target="https://uofi.box.com/v/cs510D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thunlp/NR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github.com/thunlp/NR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cs.toronto.edu/~hinton/absps/JMLRdropout.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github.com/thunlp/NRE" TargetMode="External"/><Relationship Id="rId4" Type="http://schemas.openxmlformats.org/officeDocument/2006/relationships/hyperlink" Target="http://jmlr.csail.mit.edu/papers/volume13/bergstra12a/bergstra12a.pdf"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arimo.com/data-science/2016/bayesian-optimization-hyperparameter-tuning" TargetMode="External"/><Relationship Id="rId13" Type="http://schemas.openxmlformats.org/officeDocument/2006/relationships/hyperlink" Target="http://www.wildml.com/2015/10/recurrent-neural-network-tutorial-part-4-implementing-a-grulstm-rnn-with-python-and-theano/" TargetMode="External"/><Relationship Id="rId3" Type="http://schemas.openxmlformats.org/officeDocument/2006/relationships/hyperlink" Target="http://web.stanford.edu/class/cs224n" TargetMode="External"/><Relationship Id="rId7" Type="http://schemas.openxmlformats.org/officeDocument/2006/relationships/hyperlink" Target="https://medium.com/@ramrajchandradevan/the-evolution-of-gradient-descend-optimization-algorithm-4106a6702d39" TargetMode="External"/><Relationship Id="rId12" Type="http://schemas.openxmlformats.org/officeDocument/2006/relationships/hyperlink" Target="http://www.wildml.com/2015/09/recurrent-neural-networks-tutorial-part-1-introduction-to-rnns/" TargetMode="External"/><Relationship Id="rId2" Type="http://schemas.openxmlformats.org/officeDocument/2006/relationships/notesSlide" Target="../notesSlides/notesSlide32.xml"/><Relationship Id="rId16" Type="http://schemas.openxmlformats.org/officeDocument/2006/relationships/hyperlink" Target="https://github.com/tensorflow/nmt" TargetMode="External"/><Relationship Id="rId1" Type="http://schemas.openxmlformats.org/officeDocument/2006/relationships/slideLayout" Target="../slideLayouts/slideLayout2.xml"/><Relationship Id="rId6" Type="http://schemas.openxmlformats.org/officeDocument/2006/relationships/hyperlink" Target="http://www.asimovinstitute.org/neural-network-zoo" TargetMode="External"/><Relationship Id="rId11" Type="http://schemas.openxmlformats.org/officeDocument/2006/relationships/hyperlink" Target="https://medium.com/technologymadeeasy/the-best-explanation-of-convolutional-neural-networks-on-the-internet-fbb8b1ad5df8" TargetMode="External"/><Relationship Id="rId5" Type="http://schemas.openxmlformats.org/officeDocument/2006/relationships/hyperlink" Target="https://chrisalbon.com/#Deep-Learning" TargetMode="External"/><Relationship Id="rId15" Type="http://schemas.openxmlformats.org/officeDocument/2006/relationships/hyperlink" Target="https://github.com/hyperopt/hyperopt" TargetMode="External"/><Relationship Id="rId10" Type="http://schemas.openxmlformats.org/officeDocument/2006/relationships/hyperlink" Target="http://www.wildml.com/2015/11/understanding-convolutional-neural-networks-for-nlp" TargetMode="External"/><Relationship Id="rId4" Type="http://schemas.openxmlformats.org/officeDocument/2006/relationships/hyperlink" Target="https://www.coursera.org/specializations/deep-learning" TargetMode="External"/><Relationship Id="rId9" Type="http://schemas.openxmlformats.org/officeDocument/2006/relationships/hyperlink" Target="http://www.wildml.com/2015/12/implementing-a-cnn-for-text-classification-in-tensorflow" TargetMode="External"/><Relationship Id="rId14" Type="http://schemas.openxmlformats.org/officeDocument/2006/relationships/hyperlink" Target="http://colah.github.io/posts/2015-08-Understanding-LSTM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Deep Learning	</a:t>
            </a:r>
            <a:endParaRPr lang="en-US" dirty="0"/>
          </a:p>
        </p:txBody>
      </p:sp>
      <p:sp>
        <p:nvSpPr>
          <p:cNvPr id="3" name="Subtitle 2"/>
          <p:cNvSpPr>
            <a:spLocks noGrp="1"/>
          </p:cNvSpPr>
          <p:nvPr>
            <p:ph type="subTitle" idx="1"/>
          </p:nvPr>
        </p:nvSpPr>
        <p:spPr/>
        <p:txBody>
          <a:bodyPr>
            <a:normAutofit/>
          </a:bodyPr>
          <a:lstStyle/>
          <a:p>
            <a:endParaRPr lang="en-US" dirty="0"/>
          </a:p>
          <a:p>
            <a:endParaRPr lang="en-US" dirty="0"/>
          </a:p>
        </p:txBody>
      </p:sp>
    </p:spTree>
    <p:extLst>
      <p:ext uri="{BB962C8B-B14F-4D97-AF65-F5344CB8AC3E}">
        <p14:creationId xmlns:p14="http://schemas.microsoft.com/office/powerpoint/2010/main" xmlns="" val="10202295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Training</a:t>
            </a:r>
            <a:endParaRPr lang="en-US" dirty="0"/>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Sample labeled data</a:t>
            </a:r>
          </a:p>
          <a:p>
            <a:pPr algn="ctr"/>
            <a:r>
              <a:rPr lang="en-US" dirty="0" smtClean="0"/>
              <a:t>(</a:t>
            </a:r>
            <a:r>
              <a:rPr lang="en-US" sz="2000" b="1" dirty="0" smtClean="0">
                <a:solidFill>
                  <a:schemeClr val="bg1"/>
                </a:solidFill>
              </a:rPr>
              <a:t>batch</a:t>
            </a:r>
            <a:r>
              <a:rPr lang="en-US" dirty="0" smtClean="0"/>
              <a:t>)</a:t>
            </a:r>
            <a:endParaRPr lang="el-GR" dirty="0"/>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solidFill>
                  <a:schemeClr val="bg1"/>
                </a:solidFill>
              </a:rPr>
              <a:t>Forward</a:t>
            </a:r>
            <a:r>
              <a:rPr lang="en-US" sz="2000" dirty="0" smtClean="0">
                <a:solidFill>
                  <a:schemeClr val="bg1"/>
                </a:solidFill>
              </a:rPr>
              <a:t> </a:t>
            </a:r>
            <a:r>
              <a:rPr lang="en-US" dirty="0" smtClean="0"/>
              <a:t>it through the network, get predictions</a:t>
            </a:r>
            <a:endParaRPr lang="el-GR" dirty="0"/>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solidFill>
                  <a:schemeClr val="bg1"/>
                </a:solidFill>
              </a:rPr>
              <a:t>Back-propagate</a:t>
            </a:r>
            <a:r>
              <a:rPr lang="en-US" dirty="0" smtClean="0"/>
              <a:t> the errors</a:t>
            </a:r>
            <a:endParaRPr lang="el-GR" dirty="0"/>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t>Update</a:t>
            </a:r>
            <a:r>
              <a:rPr lang="en-US" sz="2000" dirty="0" smtClean="0"/>
              <a:t> </a:t>
            </a:r>
            <a:r>
              <a:rPr lang="en-US" dirty="0" smtClean="0"/>
              <a:t>the network weights</a:t>
            </a:r>
            <a:endParaRPr lang="el-GR" dirty="0"/>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mc:Choice xmlns:a14="http://schemas.microsoft.com/office/drawing/2010/main" xmlns="" Requires="a14">
          <p:sp>
            <p:nvSpPr>
              <p:cNvPr id="21" name="TextBox 20"/>
              <p:cNvSpPr txBox="1"/>
              <p:nvPr/>
            </p:nvSpPr>
            <p:spPr>
              <a:xfrm>
                <a:off x="355600" y="3373490"/>
                <a:ext cx="5880100" cy="923330"/>
              </a:xfrm>
              <a:prstGeom prst="rect">
                <a:avLst/>
              </a:prstGeom>
              <a:noFill/>
            </p:spPr>
            <p:txBody>
              <a:bodyPr wrap="square" rtlCol="0">
                <a:spAutoFit/>
              </a:bodyPr>
              <a:lstStyle/>
              <a:p>
                <a:r>
                  <a:rPr lang="en-US" dirty="0" smtClean="0"/>
                  <a:t>Optimize (min. or max.) </a:t>
                </a:r>
                <a:r>
                  <a:rPr lang="en-US" b="1" dirty="0" smtClean="0">
                    <a:solidFill>
                      <a:schemeClr val="accent2"/>
                    </a:solidFill>
                  </a:rPr>
                  <a:t>objective/cost function </a:t>
                </a:r>
                <a14:m>
                  <m:oMath xmlns:m="http://schemas.openxmlformats.org/officeDocument/2006/math">
                    <m:r>
                      <a:rPr lang="en-US" b="1" i="1" smtClean="0">
                        <a:solidFill>
                          <a:schemeClr val="accent2"/>
                        </a:solidFill>
                        <a:latin typeface="Cambria Math" charset="0"/>
                      </a:rPr>
                      <m:t>𝑱</m:t>
                    </m:r>
                    <m:r>
                      <a:rPr lang="en-US" b="1" i="1" smtClean="0">
                        <a:solidFill>
                          <a:schemeClr val="accent2"/>
                        </a:solidFill>
                        <a:latin typeface="Cambria Math" charset="0"/>
                      </a:rPr>
                      <m:t>(</m:t>
                    </m:r>
                    <m:r>
                      <a:rPr lang="el-GR" b="1" i="1" smtClean="0">
                        <a:solidFill>
                          <a:schemeClr val="accent2"/>
                        </a:solidFill>
                        <a:latin typeface="Cambria Math" charset="0"/>
                      </a:rPr>
                      <m:t>𝜽</m:t>
                    </m:r>
                    <m:r>
                      <a:rPr lang="el-GR" b="1" i="1" smtClean="0">
                        <a:solidFill>
                          <a:schemeClr val="accent2"/>
                        </a:solidFill>
                        <a:latin typeface="Cambria Math" charset="0"/>
                      </a:rPr>
                      <m:t>)</m:t>
                    </m:r>
                  </m:oMath>
                </a14:m>
                <a:endParaRPr lang="en-US" b="1" dirty="0" smtClean="0">
                  <a:solidFill>
                    <a:schemeClr val="accent2"/>
                  </a:solidFill>
                </a:endParaRPr>
              </a:p>
              <a:p>
                <a:r>
                  <a:rPr lang="en-US" dirty="0"/>
                  <a:t>Generate </a:t>
                </a:r>
                <a:r>
                  <a:rPr lang="en-US" b="1" dirty="0" smtClean="0">
                    <a:solidFill>
                      <a:schemeClr val="accent2"/>
                    </a:solidFill>
                  </a:rPr>
                  <a:t>error </a:t>
                </a:r>
                <a:r>
                  <a:rPr lang="en-US" b="1" dirty="0">
                    <a:solidFill>
                      <a:schemeClr val="accent2"/>
                    </a:solidFill>
                  </a:rPr>
                  <a:t>signal </a:t>
                </a:r>
                <a:r>
                  <a:rPr lang="en-US" dirty="0"/>
                  <a:t>that </a:t>
                </a:r>
                <a:r>
                  <a:rPr lang="en-US" dirty="0" smtClean="0"/>
                  <a:t>measures difference </a:t>
                </a:r>
                <a:r>
                  <a:rPr lang="en-US" dirty="0"/>
                  <a:t>between predictions and target </a:t>
                </a:r>
                <a:r>
                  <a:rPr lang="en-US" dirty="0" smtClean="0"/>
                  <a:t>values</a:t>
                </a:r>
              </a:p>
            </p:txBody>
          </p:sp>
        </mc:Choice>
        <mc:Fallback>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r>
              <a:rPr lang="en-US" dirty="0" smtClean="0"/>
              <a:t>Use error </a:t>
            </a:r>
            <a:r>
              <a:rPr lang="en-US" dirty="0"/>
              <a:t>signal to change the </a:t>
            </a:r>
            <a:r>
              <a:rPr lang="en-US" b="1" dirty="0">
                <a:solidFill>
                  <a:schemeClr val="accent2"/>
                </a:solidFill>
              </a:rPr>
              <a:t>weights</a:t>
            </a:r>
            <a:r>
              <a:rPr lang="en-US" dirty="0"/>
              <a:t> </a:t>
            </a:r>
            <a:r>
              <a:rPr lang="en-US" dirty="0" smtClean="0"/>
              <a:t>and get </a:t>
            </a:r>
            <a:r>
              <a:rPr lang="en-US" dirty="0"/>
              <a:t>more accurate predictions </a:t>
            </a:r>
          </a:p>
          <a:p>
            <a:r>
              <a:rPr lang="en-US" dirty="0"/>
              <a:t>Subtracting a fraction of the </a:t>
            </a:r>
            <a:r>
              <a:rPr lang="en-US" b="1" dirty="0">
                <a:solidFill>
                  <a:schemeClr val="accent2"/>
                </a:solidFill>
              </a:rPr>
              <a:t>gradient</a:t>
            </a:r>
            <a:r>
              <a:rPr lang="en-US" dirty="0"/>
              <a:t> moves you towards the </a:t>
            </a:r>
            <a:r>
              <a:rPr lang="en-US" b="1" dirty="0">
                <a:solidFill>
                  <a:schemeClr val="accent2"/>
                </a:solidFill>
              </a:rPr>
              <a:t>(local) minimum of the cost function</a:t>
            </a:r>
            <a:endParaRPr lang="el-GR" b="1" dirty="0">
              <a:solidFill>
                <a:schemeClr val="accent2"/>
              </a:solidFill>
            </a:endParaRPr>
          </a:p>
          <a:p>
            <a:endParaRPr lang="el-GR" dirty="0"/>
          </a:p>
        </p:txBody>
      </p:sp>
      <p:sp>
        <p:nvSpPr>
          <p:cNvPr id="5" name="Ορθογώνιο 4"/>
          <p:cNvSpPr/>
          <p:nvPr/>
        </p:nvSpPr>
        <p:spPr>
          <a:xfrm>
            <a:off x="1787857" y="6384342"/>
            <a:ext cx="7016694" cy="230832"/>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p>
        </p:txBody>
      </p:sp>
    </p:spTree>
    <p:extLst>
      <p:ext uri="{BB962C8B-B14F-4D97-AF65-F5344CB8AC3E}">
        <p14:creationId xmlns:p14="http://schemas.microsoft.com/office/powerpoint/2010/main" xmlns="" val="37519866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r>
              <a:rPr lang="en-US" dirty="0" smtClean="0"/>
              <a:t>learning rate</a:t>
            </a:r>
            <a:endParaRPr lang="en-US" dirty="0"/>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Gradient Descent</a:t>
            </a:r>
            <a:endParaRPr lang="en-US" dirty="0"/>
          </a:p>
        </p:txBody>
      </p:sp>
      <mc:AlternateContent xmlns:mc="http://schemas.openxmlformats.org/markup-compatibility/2006">
        <mc:Choice xmlns:a14="http://schemas.microsoft.com/office/drawing/2010/main" xmlns=""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2" name="TextBox 1"/>
              <p:cNvSpPr txBox="1"/>
              <p:nvPr/>
            </p:nvSpPr>
            <p:spPr>
              <a:xfrm>
                <a:off x="501914" y="2076043"/>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panose="02040503050406030204" pitchFamily="18" charset="0"/>
                            </a:rPr>
                          </m:ctrlPr>
                        </m:fPr>
                        <m:num>
                          <m:r>
                            <a:rPr lang="mr-IN" b="0" i="1" smtClean="0">
                              <a:latin typeface="Cambria Math" charset="0"/>
                            </a:rPr>
                            <m:t>ⅆ</m:t>
                          </m:r>
                        </m:num>
                        <m:den>
                          <m:r>
                            <a:rPr lang="mr-IN" b="0" i="1" smtClean="0">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smtClean="0"/>
              <a:t>Update each element of </a:t>
            </a:r>
            <a:r>
              <a:rPr lang="el-GR" dirty="0" smtClean="0"/>
              <a:t>θ</a:t>
            </a:r>
            <a:endParaRPr lang="el-GR" dirty="0"/>
          </a:p>
        </p:txBody>
      </p:sp>
      <mc:AlternateContent xmlns:mc="http://schemas.openxmlformats.org/markup-compatibility/2006">
        <mc:Choice xmlns:a14="http://schemas.microsoft.com/office/drawing/2010/main" xmlns="" Requires="a14">
          <p:sp>
            <p:nvSpPr>
              <p:cNvPr id="4" name="Ορθογώνιο 3"/>
              <p:cNvSpPr/>
              <p:nvPr/>
            </p:nvSpPr>
            <p:spPr>
              <a:xfrm>
                <a:off x="501914" y="3126951"/>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r>
              <a:rPr lang="en-US" dirty="0" smtClean="0"/>
              <a:t>Matrix notation for </a:t>
            </a:r>
            <a:r>
              <a:rPr lang="en-US" smtClean="0"/>
              <a:t>all parameters</a:t>
            </a:r>
            <a:endParaRPr lang="el-GR" dirty="0"/>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r>
              <a:rPr lang="en-US" dirty="0" smtClean="0"/>
              <a:t>Recursively apply </a:t>
            </a:r>
            <a:r>
              <a:rPr lang="en-US" b="1" dirty="0" smtClean="0">
                <a:solidFill>
                  <a:schemeClr val="accent2"/>
                </a:solidFill>
              </a:rPr>
              <a:t>chain rule </a:t>
            </a:r>
            <a:r>
              <a:rPr lang="en-US" dirty="0" smtClean="0"/>
              <a:t>though each node</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smtClean="0">
                <a:hlinkClick r:id="rId7"/>
              </a:rPr>
              <a:t>Review of backpropagation</a:t>
            </a:r>
            <a:endParaRPr lang="en-US" dirty="0"/>
          </a:p>
        </p:txBody>
      </p:sp>
    </p:spTree>
    <p:extLst>
      <p:ext uri="{BB962C8B-B14F-4D97-AF65-F5344CB8AC3E}">
        <p14:creationId xmlns:p14="http://schemas.microsoft.com/office/powerpoint/2010/main" xmlns="" val="25190299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One forward pass</a:t>
            </a:r>
            <a:endParaRPr lang="en-US" dirty="0"/>
          </a:p>
        </p:txBody>
      </p:sp>
      <p:graphicFrame>
        <p:nvGraphicFramePr>
          <p:cNvPr id="3" name="Πίνακας 2"/>
          <p:cNvGraphicFramePr>
            <a:graphicFrameLocks noGrp="1"/>
          </p:cNvGraphicFramePr>
          <p:nvPr>
            <p:extLst>
              <p:ext uri="{D42A27DB-BD31-4B8C-83A1-F6EECF244321}">
                <p14:modId xmlns:p14="http://schemas.microsoft.com/office/powerpoint/2010/main" xmlns="" val="53869381"/>
              </p:ext>
            </p:extLst>
          </p:nvPr>
        </p:nvGraphicFramePr>
        <p:xfrm>
          <a:off x="3519344" y="2948939"/>
          <a:ext cx="504000" cy="1483362"/>
        </p:xfrm>
        <a:graphic>
          <a:graphicData uri="http://schemas.openxmlformats.org/drawingml/2006/table">
            <a:tbl>
              <a:tblPr firstRow="1" bandRow="1">
                <a:tableStyleId>{5940675A-B579-460E-94D1-54222C63F5DA}</a:tableStyleId>
              </a:tblPr>
              <a:tblGrid>
                <a:gridCol w="504000">
                  <a:extLst>
                    <a:ext uri="{9D8B030D-6E8A-4147-A177-3AD203B41FA5}">
                      <a16:colId xmlns:a16="http://schemas.microsoft.com/office/drawing/2014/main" xmlns="" val="20000"/>
                    </a:ext>
                  </a:extLst>
                </a:gridCol>
              </a:tblGrid>
              <a:tr h="494454">
                <a:tc>
                  <a:txBody>
                    <a:bodyPr/>
                    <a:lstStyle/>
                    <a:p>
                      <a:pPr algn="ctr"/>
                      <a:r>
                        <a:rPr lang="en-US" dirty="0" smtClean="0"/>
                        <a:t>0.1</a:t>
                      </a:r>
                      <a:endParaRPr lang="el-GR" dirty="0"/>
                    </a:p>
                  </a:txBody>
                  <a:tcPr/>
                </a:tc>
                <a:extLst>
                  <a:ext uri="{0D108BD9-81ED-4DB2-BD59-A6C34878D82A}">
                    <a16:rowId xmlns:a16="http://schemas.microsoft.com/office/drawing/2014/main" xmlns="" val="10000"/>
                  </a:ext>
                </a:extLst>
              </a:tr>
              <a:tr h="494454">
                <a:tc>
                  <a:txBody>
                    <a:bodyPr/>
                    <a:lstStyle/>
                    <a:p>
                      <a:pPr algn="ctr"/>
                      <a:r>
                        <a:rPr lang="en-US" dirty="0" smtClean="0"/>
                        <a:t>0.2</a:t>
                      </a:r>
                      <a:endParaRPr lang="el-GR" dirty="0"/>
                    </a:p>
                  </a:txBody>
                  <a:tcPr/>
                </a:tc>
                <a:extLst>
                  <a:ext uri="{0D108BD9-81ED-4DB2-BD59-A6C34878D82A}">
                    <a16:rowId xmlns:a16="http://schemas.microsoft.com/office/drawing/2014/main" xmlns="" val="10001"/>
                  </a:ext>
                </a:extLst>
              </a:tr>
              <a:tr h="494454">
                <a:tc>
                  <a:txBody>
                    <a:bodyPr/>
                    <a:lstStyle/>
                    <a:p>
                      <a:pPr algn="ctr"/>
                      <a:r>
                        <a:rPr lang="en-US" dirty="0" smtClean="0"/>
                        <a:t>0.3</a:t>
                      </a:r>
                      <a:endParaRPr lang="el-GR" dirty="0"/>
                    </a:p>
                  </a:txBody>
                  <a:tcPr/>
                </a:tc>
                <a:extLst>
                  <a:ext uri="{0D108BD9-81ED-4DB2-BD59-A6C34878D82A}">
                    <a16:rowId xmlns:a16="http://schemas.microsoft.com/office/drawing/2014/main" xmlns="" val="10002"/>
                  </a:ext>
                </a:extLst>
              </a:tr>
            </a:tbl>
          </a:graphicData>
        </a:graphic>
      </p:graphicFrame>
      <p:graphicFrame>
        <p:nvGraphicFramePr>
          <p:cNvPr id="6" name="Πίνακας 5"/>
          <p:cNvGraphicFramePr>
            <a:graphicFrameLocks noGrp="1"/>
          </p:cNvGraphicFramePr>
          <p:nvPr>
            <p:extLst>
              <p:ext uri="{D42A27DB-BD31-4B8C-83A1-F6EECF244321}">
                <p14:modId xmlns:p14="http://schemas.microsoft.com/office/powerpoint/2010/main" xmlns="" val="1165449032"/>
              </p:ext>
            </p:extLst>
          </p:nvPr>
        </p:nvGraphicFramePr>
        <p:xfrm>
          <a:off x="240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a16="http://schemas.microsoft.com/office/drawing/2014/main" xmlns="" val="20000"/>
                    </a:ext>
                  </a:extLst>
                </a:gridCol>
                <a:gridCol w="1012190">
                  <a:extLst>
                    <a:ext uri="{9D8B030D-6E8A-4147-A177-3AD203B41FA5}">
                      <a16:colId xmlns:a16="http://schemas.microsoft.com/office/drawing/2014/main" xmlns="" val="20001"/>
                    </a:ext>
                  </a:extLst>
                </a:gridCol>
                <a:gridCol w="1012190">
                  <a:extLst>
                    <a:ext uri="{9D8B030D-6E8A-4147-A177-3AD203B41FA5}">
                      <a16:colId xmlns:a16="http://schemas.microsoft.com/office/drawing/2014/main" xmlns="" val="20002"/>
                    </a:ext>
                  </a:extLst>
                </a:gridCol>
              </a:tblGrid>
              <a:tr h="370840">
                <a:tc>
                  <a:txBody>
                    <a:bodyPr/>
                    <a:lstStyle/>
                    <a:p>
                      <a:pPr algn="ctr"/>
                      <a:r>
                        <a:rPr lang="en-US" dirty="0" smtClean="0"/>
                        <a:t>0.2</a:t>
                      </a:r>
                      <a:endParaRPr lang="el-GR" dirty="0"/>
                    </a:p>
                  </a:txBody>
                  <a:tcPr>
                    <a:solidFill>
                      <a:schemeClr val="accent2">
                        <a:lumMod val="20000"/>
                        <a:lumOff val="80000"/>
                      </a:schemeClr>
                    </a:solidFill>
                  </a:tcPr>
                </a:tc>
                <a:tc>
                  <a:txBody>
                    <a:bodyPr/>
                    <a:lstStyle/>
                    <a:p>
                      <a:pPr algn="ctr"/>
                      <a:r>
                        <a:rPr lang="en-US" dirty="0" smtClean="0"/>
                        <a:t>-0.5</a:t>
                      </a:r>
                      <a:endParaRPr lang="el-GR" dirty="0"/>
                    </a:p>
                  </a:txBody>
                  <a:tcPr>
                    <a:solidFill>
                      <a:schemeClr val="accent2">
                        <a:lumMod val="20000"/>
                        <a:lumOff val="80000"/>
                      </a:schemeClr>
                    </a:solidFill>
                  </a:tcPr>
                </a:tc>
                <a:tc>
                  <a:txBody>
                    <a:bodyPr/>
                    <a:lstStyle/>
                    <a:p>
                      <a:pPr algn="ctr"/>
                      <a:r>
                        <a:rPr lang="en-US" dirty="0" smtClean="0"/>
                        <a:t>0.1</a:t>
                      </a:r>
                      <a:endParaRPr lang="el-GR"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dirty="0" smtClean="0"/>
                        <a:t>2.0</a:t>
                      </a:r>
                      <a:endParaRPr lang="el-GR" dirty="0"/>
                    </a:p>
                  </a:txBody>
                  <a:tcPr>
                    <a:solidFill>
                      <a:schemeClr val="accent5">
                        <a:lumMod val="20000"/>
                        <a:lumOff val="80000"/>
                      </a:schemeClr>
                    </a:solidFill>
                  </a:tcPr>
                </a:tc>
                <a:tc>
                  <a:txBody>
                    <a:bodyPr/>
                    <a:lstStyle/>
                    <a:p>
                      <a:pPr algn="ctr"/>
                      <a:r>
                        <a:rPr lang="en-US" dirty="0" smtClean="0"/>
                        <a:t>1.5</a:t>
                      </a:r>
                      <a:endParaRPr lang="el-GR" dirty="0"/>
                    </a:p>
                  </a:txBody>
                  <a:tcPr>
                    <a:solidFill>
                      <a:schemeClr val="accent5">
                        <a:lumMod val="20000"/>
                        <a:lumOff val="80000"/>
                      </a:schemeClr>
                    </a:solidFill>
                  </a:tcPr>
                </a:tc>
                <a:tc>
                  <a:txBody>
                    <a:bodyPr/>
                    <a:lstStyle/>
                    <a:p>
                      <a:pPr algn="ctr"/>
                      <a:r>
                        <a:rPr lang="en-US" dirty="0" smtClean="0"/>
                        <a:t>1.3</a:t>
                      </a:r>
                      <a:endParaRPr lang="el-GR"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dirty="0" smtClean="0"/>
                        <a:t>0.5</a:t>
                      </a:r>
                      <a:endParaRPr lang="el-GR" dirty="0"/>
                    </a:p>
                  </a:txBody>
                  <a:tcPr>
                    <a:solidFill>
                      <a:schemeClr val="accent3">
                        <a:lumMod val="20000"/>
                        <a:lumOff val="80000"/>
                      </a:schemeClr>
                    </a:solidFill>
                  </a:tcPr>
                </a:tc>
                <a:tc>
                  <a:txBody>
                    <a:bodyPr/>
                    <a:lstStyle/>
                    <a:p>
                      <a:pPr algn="ctr"/>
                      <a:r>
                        <a:rPr lang="en-US" dirty="0" smtClean="0"/>
                        <a:t>0.0</a:t>
                      </a:r>
                      <a:endParaRPr lang="el-GR" dirty="0"/>
                    </a:p>
                  </a:txBody>
                  <a:tcPr>
                    <a:solidFill>
                      <a:schemeClr val="accent3">
                        <a:lumMod val="20000"/>
                        <a:lumOff val="80000"/>
                      </a:schemeClr>
                    </a:solidFill>
                  </a:tcPr>
                </a:tc>
                <a:tc>
                  <a:txBody>
                    <a:bodyPr/>
                    <a:lstStyle/>
                    <a:p>
                      <a:pPr algn="ctr"/>
                      <a:r>
                        <a:rPr lang="en-US" dirty="0" smtClean="0"/>
                        <a:t>0.25</a:t>
                      </a:r>
                      <a:endParaRPr lang="el-GR" dirty="0"/>
                    </a:p>
                  </a:txBody>
                  <a:tcPr>
                    <a:solidFill>
                      <a:schemeClr val="accent3">
                        <a:lumMod val="20000"/>
                        <a:lumOff val="80000"/>
                      </a:schemeClr>
                    </a:solidFill>
                  </a:tcPr>
                </a:tc>
                <a:extLst>
                  <a:ext uri="{0D108BD9-81ED-4DB2-BD59-A6C34878D82A}">
                    <a16:rowId xmlns:a16="http://schemas.microsoft.com/office/drawing/2014/main" xmlns="" val="10002"/>
                  </a:ext>
                </a:extLst>
              </a:tr>
              <a:tr h="370840">
                <a:tc>
                  <a:txBody>
                    <a:bodyPr/>
                    <a:lstStyle/>
                    <a:p>
                      <a:pPr algn="ctr"/>
                      <a:r>
                        <a:rPr lang="en-US" dirty="0" smtClean="0"/>
                        <a:t>-0.3</a:t>
                      </a:r>
                      <a:endParaRPr lang="el-GR" dirty="0"/>
                    </a:p>
                  </a:txBody>
                  <a:tcPr>
                    <a:solidFill>
                      <a:schemeClr val="accent4">
                        <a:lumMod val="20000"/>
                        <a:lumOff val="80000"/>
                      </a:schemeClr>
                    </a:solidFill>
                  </a:tcPr>
                </a:tc>
                <a:tc>
                  <a:txBody>
                    <a:bodyPr/>
                    <a:lstStyle/>
                    <a:p>
                      <a:pPr algn="ctr"/>
                      <a:r>
                        <a:rPr lang="en-US" dirty="0" smtClean="0"/>
                        <a:t>2.0</a:t>
                      </a:r>
                      <a:endParaRPr lang="el-GR" dirty="0"/>
                    </a:p>
                  </a:txBody>
                  <a:tcPr>
                    <a:solidFill>
                      <a:schemeClr val="accent4">
                        <a:lumMod val="20000"/>
                        <a:lumOff val="80000"/>
                      </a:schemeClr>
                    </a:solidFill>
                  </a:tcPr>
                </a:tc>
                <a:tc>
                  <a:txBody>
                    <a:bodyPr/>
                    <a:lstStyle/>
                    <a:p>
                      <a:pPr algn="ctr"/>
                      <a:r>
                        <a:rPr lang="en-US" dirty="0" smtClean="0"/>
                        <a:t>0.0</a:t>
                      </a:r>
                      <a:endParaRPr lang="el-GR" dirty="0"/>
                    </a:p>
                  </a:txBody>
                  <a:tcPr>
                    <a:solidFill>
                      <a:schemeClr val="accent4">
                        <a:lumMod val="20000"/>
                        <a:lumOff val="80000"/>
                      </a:schemeClr>
                    </a:solidFill>
                  </a:tcPr>
                </a:tc>
                <a:extLst>
                  <a:ext uri="{0D108BD9-81ED-4DB2-BD59-A6C34878D82A}">
                    <a16:rowId xmlns:a16="http://schemas.microsoft.com/office/drawing/2014/main" xmlns="" val="10003"/>
                  </a:ext>
                </a:extLst>
              </a:tr>
            </a:tbl>
          </a:graphicData>
        </a:graphic>
      </p:graphicFrame>
      <p:graphicFrame>
        <p:nvGraphicFramePr>
          <p:cNvPr id="7" name="Πίνακας 6"/>
          <p:cNvGraphicFramePr>
            <a:graphicFrameLocks noGrp="1"/>
          </p:cNvGraphicFramePr>
          <p:nvPr>
            <p:extLst>
              <p:ext uri="{D42A27DB-BD31-4B8C-83A1-F6EECF244321}">
                <p14:modId xmlns:p14="http://schemas.microsoft.com/office/powerpoint/2010/main" xmlns="" val="1618301867"/>
              </p:ext>
            </p:extLst>
          </p:nvPr>
        </p:nvGraphicFramePr>
        <p:xfrm>
          <a:off x="6397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xmlns="" val="20000"/>
                    </a:ext>
                  </a:extLst>
                </a:gridCol>
              </a:tblGrid>
              <a:tr h="370840">
                <a:tc>
                  <a:txBody>
                    <a:bodyPr/>
                    <a:lstStyle/>
                    <a:p>
                      <a:pPr algn="ctr"/>
                      <a:r>
                        <a:rPr lang="en-US" dirty="0" smtClean="0"/>
                        <a:t>0.95</a:t>
                      </a:r>
                      <a:endParaRPr lang="el-GR"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dirty="0" smtClean="0"/>
                        <a:t>3.89</a:t>
                      </a:r>
                      <a:endParaRPr lang="el-GR"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dirty="0" smtClean="0"/>
                        <a:t>0.15</a:t>
                      </a:r>
                      <a:endParaRPr lang="el-GR" dirty="0"/>
                    </a:p>
                  </a:txBody>
                  <a:tcPr>
                    <a:solidFill>
                      <a:schemeClr val="accent3">
                        <a:lumMod val="20000"/>
                        <a:lumOff val="80000"/>
                      </a:schemeClr>
                    </a:solidFill>
                  </a:tcPr>
                </a:tc>
                <a:extLst>
                  <a:ext uri="{0D108BD9-81ED-4DB2-BD59-A6C34878D82A}">
                    <a16:rowId xmlns:a16="http://schemas.microsoft.com/office/drawing/2014/main" xmlns="" val="10002"/>
                  </a:ext>
                </a:extLst>
              </a:tr>
              <a:tr h="370840">
                <a:tc>
                  <a:txBody>
                    <a:bodyPr/>
                    <a:lstStyle/>
                    <a:p>
                      <a:pPr algn="ctr"/>
                      <a:r>
                        <a:rPr lang="en-US" dirty="0" smtClean="0"/>
                        <a:t>0.37</a:t>
                      </a:r>
                      <a:endParaRPr lang="el-GR" dirty="0"/>
                    </a:p>
                  </a:txBody>
                  <a:tcPr>
                    <a:solidFill>
                      <a:schemeClr val="accent4">
                        <a:lumMod val="20000"/>
                        <a:lumOff val="80000"/>
                      </a:schemeClr>
                    </a:solidFill>
                  </a:tcPr>
                </a:tc>
                <a:extLst>
                  <a:ext uri="{0D108BD9-81ED-4DB2-BD59-A6C34878D82A}">
                    <a16:rowId xmlns:a16="http://schemas.microsoft.com/office/drawing/2014/main" xmlns="" val="10003"/>
                  </a:ext>
                </a:extLst>
              </a:tr>
            </a:tbl>
          </a:graphicData>
        </a:graphic>
      </p:graphicFrame>
      <p:graphicFrame>
        <p:nvGraphicFramePr>
          <p:cNvPr id="9" name="Πίνακας 8"/>
          <p:cNvGraphicFramePr>
            <a:graphicFrameLocks noGrp="1"/>
          </p:cNvGraphicFramePr>
          <p:nvPr>
            <p:extLst>
              <p:ext uri="{D42A27DB-BD31-4B8C-83A1-F6EECF244321}">
                <p14:modId xmlns:p14="http://schemas.microsoft.com/office/powerpoint/2010/main" xmlns="" val="700615659"/>
              </p:ext>
            </p:extLst>
          </p:nvPr>
        </p:nvGraphicFramePr>
        <p:xfrm>
          <a:off x="4802926" y="2948940"/>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xmlns="" val="20000"/>
                    </a:ext>
                  </a:extLst>
                </a:gridCol>
              </a:tblGrid>
              <a:tr h="370840">
                <a:tc>
                  <a:txBody>
                    <a:bodyPr/>
                    <a:lstStyle/>
                    <a:p>
                      <a:pPr algn="ctr"/>
                      <a:r>
                        <a:rPr lang="en-US" dirty="0" smtClean="0"/>
                        <a:t>1.0</a:t>
                      </a:r>
                      <a:endParaRPr lang="el-GR"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dirty="0" smtClean="0"/>
                        <a:t>3.0</a:t>
                      </a:r>
                      <a:endParaRPr lang="el-GR"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dirty="0" smtClean="0"/>
                        <a:t>0.025</a:t>
                      </a:r>
                      <a:endParaRPr lang="el-GR" dirty="0"/>
                    </a:p>
                  </a:txBody>
                  <a:tcPr>
                    <a:solidFill>
                      <a:schemeClr val="accent3">
                        <a:lumMod val="20000"/>
                        <a:lumOff val="80000"/>
                      </a:schemeClr>
                    </a:solidFill>
                  </a:tcPr>
                </a:tc>
                <a:extLst>
                  <a:ext uri="{0D108BD9-81ED-4DB2-BD59-A6C34878D82A}">
                    <a16:rowId xmlns:a16="http://schemas.microsoft.com/office/drawing/2014/main" xmlns="" val="10002"/>
                  </a:ext>
                </a:extLst>
              </a:tr>
              <a:tr h="370840">
                <a:tc>
                  <a:txBody>
                    <a:bodyPr/>
                    <a:lstStyle/>
                    <a:p>
                      <a:pPr algn="ctr"/>
                      <a:r>
                        <a:rPr lang="en-US" dirty="0" smtClean="0"/>
                        <a:t>0.0</a:t>
                      </a:r>
                      <a:endParaRPr lang="el-GR" dirty="0"/>
                    </a:p>
                  </a:txBody>
                  <a:tcPr>
                    <a:solidFill>
                      <a:schemeClr val="accent4">
                        <a:lumMod val="20000"/>
                        <a:lumOff val="80000"/>
                      </a:schemeClr>
                    </a:solidFill>
                  </a:tcPr>
                </a:tc>
                <a:extLst>
                  <a:ext uri="{0D108BD9-81ED-4DB2-BD59-A6C34878D82A}">
                    <a16:rowId xmlns:a16="http://schemas.microsoft.com/office/drawing/2014/main" xmlns=""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xmlns="" Requires="a14">
          <p:sp>
            <p:nvSpPr>
              <p:cNvPr id="14" name="Ορθογώνιο 13"/>
              <p:cNvSpPr/>
              <p:nvPr/>
            </p:nvSpPr>
            <p:spPr>
              <a:xfrm>
                <a:off x="1521919" y="4547553"/>
                <a:ext cx="505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smtClean="0">
                          <a:solidFill>
                            <a:schemeClr val="tx1"/>
                          </a:solidFill>
                          <a:latin typeface="Cambria Math" charset="0"/>
                        </a:rPr>
                        <m:t>𝐖</m:t>
                      </m:r>
                    </m:oMath>
                  </m:oMathPara>
                </a14:m>
                <a:endParaRPr lang="el-GR" sz="2000" dirty="0"/>
              </a:p>
            </p:txBody>
          </p:sp>
        </mc:Choice>
        <mc:Fallback>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2"/>
                <a:stretch>
                  <a:fillRect/>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15" name="Ορθογώνιο 14"/>
              <p:cNvSpPr/>
              <p:nvPr/>
            </p:nvSpPr>
            <p:spPr>
              <a:xfrm>
                <a:off x="4977381" y="454755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charset="0"/>
                        </a:rPr>
                        <m:t>𝒃</m:t>
                      </m:r>
                    </m:oMath>
                  </m:oMathPara>
                </a14:m>
                <a:endParaRPr lang="el-GR" sz="2000" dirty="0">
                  <a:solidFill>
                    <a:schemeClr val="tx1"/>
                  </a:solidFill>
                </a:endParaRPr>
              </a:p>
            </p:txBody>
          </p:sp>
        </mc:Choice>
        <mc:Fallback>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16" name="Ορθογώνιο 15"/>
              <p:cNvSpPr/>
              <p:nvPr/>
            </p:nvSpPr>
            <p:spPr>
              <a:xfrm>
                <a:off x="6104552" y="4562942"/>
                <a:ext cx="1345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smtClean="0">
                          <a:solidFill>
                            <a:schemeClr val="tx1"/>
                          </a:solidFill>
                          <a:latin typeface="Cambria Math" charset="0"/>
                        </a:rPr>
                        <m:t>𝝈</m:t>
                      </m:r>
                      <m:r>
                        <a:rPr lang="el-GR" b="1" i="1" smtClean="0">
                          <a:solidFill>
                            <a:schemeClr val="tx1"/>
                          </a:solidFill>
                          <a:latin typeface="Cambria Math"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charset="0"/>
                            </a:rPr>
                            <m:t>𝒙</m:t>
                          </m:r>
                        </m:e>
                        <m:sub>
                          <m:r>
                            <a:rPr lang="en-US" b="1" i="1">
                              <a:solidFill>
                                <a:schemeClr val="tx1"/>
                              </a:solidFill>
                              <a:latin typeface="Cambria Math" charset="0"/>
                            </a:rPr>
                            <m:t>𝒊</m:t>
                          </m:r>
                        </m:sub>
                      </m:sSub>
                      <m:r>
                        <a:rPr lang="en-US" b="1" i="1" smtClean="0">
                          <a:solidFill>
                            <a:schemeClr val="tx1"/>
                          </a:solidFill>
                          <a:latin typeface="Cambria Math" charset="0"/>
                        </a:rPr>
                        <m:t>;</m:t>
                      </m:r>
                      <m:r>
                        <a:rPr lang="en-US" b="1" i="1" smtClean="0">
                          <a:solidFill>
                            <a:schemeClr val="tx1"/>
                          </a:solidFill>
                          <a:latin typeface="Cambria Math" charset="0"/>
                        </a:rPr>
                        <m:t>𝑾</m:t>
                      </m:r>
                      <m:r>
                        <a:rPr lang="en-US" b="1" i="1" smtClean="0">
                          <a:solidFill>
                            <a:schemeClr val="tx1"/>
                          </a:solidFill>
                          <a:latin typeface="Cambria Math" charset="0"/>
                        </a:rPr>
                        <m:t>, </m:t>
                      </m:r>
                      <m:r>
                        <a:rPr lang="en-US" b="1" i="1" smtClean="0">
                          <a:solidFill>
                            <a:schemeClr val="tx1"/>
                          </a:solidFill>
                          <a:latin typeface="Cambria Math" charset="0"/>
                        </a:rPr>
                        <m:t>𝒃</m:t>
                      </m:r>
                      <m:r>
                        <a:rPr lang="en-US" b="1" i="1">
                          <a:solidFill>
                            <a:schemeClr val="tx1"/>
                          </a:solidFill>
                          <a:latin typeface="Cambria Math" charset="0"/>
                        </a:rPr>
                        <m:t>)</m:t>
                      </m:r>
                    </m:oMath>
                  </m:oMathPara>
                </a14:m>
                <a:endParaRPr lang="el-GR" b="1" dirty="0">
                  <a:solidFill>
                    <a:schemeClr val="tx1"/>
                  </a:solidFill>
                </a:endParaRPr>
              </a:p>
            </p:txBody>
          </p:sp>
        </mc:Choice>
        <mc:Fallback>
          <p:sp>
            <p:nvSpPr>
              <p:cNvPr id="16" name="Ορθογώνιο 15"/>
              <p:cNvSpPr>
                <a:spLocks noRot="1" noChangeAspect="1" noMove="1" noResize="1" noEditPoints="1" noAdjustHandles="1" noChangeArrowheads="1" noChangeShapeType="1" noTextEdit="1"/>
              </p:cNvSpPr>
              <p:nvPr/>
            </p:nvSpPr>
            <p:spPr>
              <a:xfrm>
                <a:off x="6104552" y="4562942"/>
                <a:ext cx="1345176" cy="369332"/>
              </a:xfrm>
              <a:prstGeom prst="rect">
                <a:avLst/>
              </a:prstGeom>
              <a:blipFill rotWithShape="0">
                <a:blip r:embed="rId4"/>
                <a:stretch>
                  <a:fillRect b="-16667"/>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18" name="Ορθογώνιο 17"/>
              <p:cNvSpPr/>
              <p:nvPr/>
            </p:nvSpPr>
            <p:spPr>
              <a:xfrm>
                <a:off x="3555599" y="4547553"/>
                <a:ext cx="4822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charset="0"/>
                            </a:rPr>
                            <m:t>𝒙</m:t>
                          </m:r>
                        </m:e>
                        <m:sub>
                          <m:r>
                            <a:rPr lang="en-US" sz="2000" b="1" i="1" smtClean="0">
                              <a:solidFill>
                                <a:schemeClr val="tx1"/>
                              </a:solidFill>
                              <a:latin typeface="Cambria Math" charset="0"/>
                            </a:rPr>
                            <m:t>𝒊</m:t>
                          </m:r>
                        </m:sub>
                      </m:sSub>
                    </m:oMath>
                  </m:oMathPara>
                </a14:m>
                <a:endParaRPr lang="el-GR" sz="2000" dirty="0">
                  <a:solidFill>
                    <a:schemeClr val="tx1"/>
                  </a:solidFill>
                </a:endParaRPr>
              </a:p>
            </p:txBody>
          </p:sp>
        </mc:Choice>
        <mc:Fallback>
          <p:sp>
            <p:nvSpPr>
              <p:cNvPr id="18" name="Ορθογώνιο 17"/>
              <p:cNvSpPr>
                <a:spLocks noRot="1" noChangeAspect="1" noMove="1" noResize="1" noEditPoints="1" noAdjustHandles="1" noChangeArrowheads="1" noChangeShapeType="1" noTextEdit="1"/>
              </p:cNvSpPr>
              <p:nvPr/>
            </p:nvSpPr>
            <p:spPr>
              <a:xfrm>
                <a:off x="3555599" y="4547553"/>
                <a:ext cx="482248" cy="400110"/>
              </a:xfrm>
              <a:prstGeom prst="rect">
                <a:avLst/>
              </a:prstGeom>
              <a:blipFill rotWithShape="0">
                <a:blip r:embed="rId5"/>
                <a:stretch>
                  <a:fillRect b="-3030"/>
                </a:stretch>
              </a:blipFill>
            </p:spPr>
            <p:txBody>
              <a:bodyPr/>
              <a:lstStyle/>
              <a:p>
                <a:r>
                  <a:rPr lang="el-GR">
                    <a:noFill/>
                  </a:rPr>
                  <a:t> </a:t>
                </a:r>
              </a:p>
            </p:txBody>
          </p:sp>
        </mc:Fallback>
      </mc:AlternateContent>
      <p:sp>
        <p:nvSpPr>
          <p:cNvPr id="19" name="TextBox 18"/>
          <p:cNvSpPr txBox="1"/>
          <p:nvPr/>
        </p:nvSpPr>
        <p:spPr>
          <a:xfrm>
            <a:off x="240237" y="1385797"/>
            <a:ext cx="3097323" cy="1200329"/>
          </a:xfrm>
          <a:prstGeom prst="rect">
            <a:avLst/>
          </a:prstGeom>
          <a:noFill/>
        </p:spPr>
        <p:txBody>
          <a:bodyPr wrap="none" rtlCol="0">
            <a:spAutoFit/>
          </a:bodyPr>
          <a:lstStyle/>
          <a:p>
            <a:pPr algn="ctr"/>
            <a:r>
              <a:rPr lang="en-US" b="1" dirty="0" smtClean="0">
                <a:solidFill>
                  <a:schemeClr val="accent2"/>
                </a:solidFill>
              </a:rPr>
              <a:t>Text (input) representation</a:t>
            </a:r>
          </a:p>
          <a:p>
            <a:pPr algn="ctr"/>
            <a:r>
              <a:rPr lang="en-US" dirty="0" smtClean="0"/>
              <a:t>TFIDF</a:t>
            </a:r>
          </a:p>
          <a:p>
            <a:pPr algn="ctr"/>
            <a:r>
              <a:rPr lang="en-US" dirty="0" smtClean="0"/>
              <a:t>Word </a:t>
            </a:r>
            <a:r>
              <a:rPr lang="en-US" dirty="0" err="1" smtClean="0"/>
              <a:t>embeddings</a:t>
            </a:r>
            <a:endParaRPr lang="en-US" dirty="0" smtClean="0"/>
          </a:p>
          <a:p>
            <a:pPr algn="ctr"/>
            <a:r>
              <a:rPr lang="mr-IN" dirty="0" smtClean="0"/>
              <a:t>…</a:t>
            </a:r>
            <a:r>
              <a:rPr lang="en-US" dirty="0" smtClean="0"/>
              <a:t>.</a:t>
            </a:r>
            <a:endParaRPr lang="el-GR" dirty="0"/>
          </a:p>
        </p:txBody>
      </p:sp>
      <p:cxnSp>
        <p:nvCxnSpPr>
          <p:cNvPr id="21" name="Γωνιώδης σύνδεση 20"/>
          <p:cNvCxnSpPr>
            <a:stCxn id="19" idx="3"/>
            <a:endCxn id="3" idx="0"/>
          </p:cNvCxnSpPr>
          <p:nvPr/>
        </p:nvCxnSpPr>
        <p:spPr>
          <a:xfrm>
            <a:off x="3337560" y="1985962"/>
            <a:ext cx="433784"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5200" y="2948938"/>
            <a:ext cx="1593706" cy="369332"/>
          </a:xfrm>
          <a:prstGeom prst="rect">
            <a:avLst/>
          </a:prstGeom>
          <a:noFill/>
        </p:spPr>
        <p:txBody>
          <a:bodyPr wrap="none" rtlCol="0">
            <a:spAutoFit/>
          </a:bodyPr>
          <a:lstStyle/>
          <a:p>
            <a:r>
              <a:rPr lang="en-US" b="1" dirty="0">
                <a:solidFill>
                  <a:schemeClr val="tx2">
                    <a:lumMod val="50000"/>
                    <a:lumOff val="50000"/>
                  </a:schemeClr>
                </a:solidFill>
              </a:rPr>
              <a:t>v</a:t>
            </a:r>
            <a:r>
              <a:rPr lang="en-US" b="1" dirty="0" smtClean="0">
                <a:solidFill>
                  <a:schemeClr val="tx2">
                    <a:lumMod val="50000"/>
                    <a:lumOff val="50000"/>
                  </a:schemeClr>
                </a:solidFill>
              </a:rPr>
              <a:t>ery positive</a:t>
            </a:r>
            <a:endParaRPr lang="el-GR" b="1" dirty="0">
              <a:solidFill>
                <a:schemeClr val="tx2">
                  <a:lumMod val="50000"/>
                  <a:lumOff val="50000"/>
                </a:schemeClr>
              </a:solidFill>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chemeClr val="accent5">
                    <a:lumMod val="60000"/>
                    <a:lumOff val="40000"/>
                  </a:schemeClr>
                </a:solidFill>
              </a:rPr>
              <a:t>positive</a:t>
            </a:r>
            <a:endParaRPr lang="el-GR" b="1" dirty="0">
              <a:solidFill>
                <a:schemeClr val="accent5">
                  <a:lumMod val="60000"/>
                  <a:lumOff val="40000"/>
                </a:schemeClr>
              </a:solidFill>
            </a:endParaRPr>
          </a:p>
        </p:txBody>
      </p:sp>
      <p:sp>
        <p:nvSpPr>
          <p:cNvPr id="28" name="TextBox 27"/>
          <p:cNvSpPr txBox="1"/>
          <p:nvPr/>
        </p:nvSpPr>
        <p:spPr>
          <a:xfrm>
            <a:off x="7248675" y="4057995"/>
            <a:ext cx="1726755" cy="369332"/>
          </a:xfrm>
          <a:prstGeom prst="rect">
            <a:avLst/>
          </a:prstGeom>
          <a:noFill/>
        </p:spPr>
        <p:txBody>
          <a:bodyPr wrap="none" rtlCol="0">
            <a:spAutoFit/>
          </a:bodyPr>
          <a:lstStyle/>
          <a:p>
            <a:r>
              <a:rPr lang="en-US" b="1" smtClean="0">
                <a:solidFill>
                  <a:schemeClr val="accent4">
                    <a:lumMod val="60000"/>
                    <a:lumOff val="40000"/>
                  </a:schemeClr>
                </a:solidFill>
              </a:rPr>
              <a:t>very negative</a:t>
            </a:r>
            <a:endParaRPr lang="el-GR" b="1" dirty="0">
              <a:solidFill>
                <a:schemeClr val="accent4">
                  <a:lumMod val="60000"/>
                  <a:lumOff val="40000"/>
                </a:schemeClr>
              </a:solidFill>
            </a:endParaRPr>
          </a:p>
        </p:txBody>
      </p:sp>
      <p:sp>
        <p:nvSpPr>
          <p:cNvPr id="29" name="TextBox 28"/>
          <p:cNvSpPr txBox="1"/>
          <p:nvPr/>
        </p:nvSpPr>
        <p:spPr>
          <a:xfrm>
            <a:off x="7441302" y="3691520"/>
            <a:ext cx="1192955" cy="369332"/>
          </a:xfrm>
          <a:prstGeom prst="rect">
            <a:avLst/>
          </a:prstGeom>
          <a:noFill/>
        </p:spPr>
        <p:txBody>
          <a:bodyPr wrap="none" rtlCol="0">
            <a:spAutoFit/>
          </a:bodyPr>
          <a:lstStyle/>
          <a:p>
            <a:r>
              <a:rPr lang="en-US" b="1" dirty="0" smtClean="0">
                <a:solidFill>
                  <a:schemeClr val="accent3">
                    <a:lumMod val="60000"/>
                    <a:lumOff val="40000"/>
                  </a:schemeClr>
                </a:solidFill>
              </a:rPr>
              <a:t>negative</a:t>
            </a:r>
            <a:endParaRPr lang="el-GR" b="1" dirty="0">
              <a:solidFill>
                <a:schemeClr val="accent3">
                  <a:lumMod val="60000"/>
                  <a:lumOff val="40000"/>
                </a:schemeClr>
              </a:solidFill>
            </a:endParaRPr>
          </a:p>
        </p:txBody>
      </p:sp>
    </p:spTree>
    <p:extLst>
      <p:ext uri="{BB962C8B-B14F-4D97-AF65-F5344CB8AC3E}">
        <p14:creationId xmlns:p14="http://schemas.microsoft.com/office/powerpoint/2010/main" xmlns="" val="16787823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algn="just"/>
            <a:r>
              <a:rPr lang="en-US" dirty="0" smtClean="0"/>
              <a:t>Non-</a:t>
            </a:r>
            <a:r>
              <a:rPr lang="en-US" dirty="0" err="1" smtClean="0"/>
              <a:t>linearities</a:t>
            </a:r>
            <a:r>
              <a:rPr lang="en-US" dirty="0" smtClean="0"/>
              <a:t> </a:t>
            </a:r>
            <a:r>
              <a:rPr lang="en-US" dirty="0"/>
              <a:t>needed to learn complex (non-linear) representations of data, otherwise the NN would be just a linear </a:t>
            </a:r>
            <a:r>
              <a:rPr lang="en-US" dirty="0" smtClean="0"/>
              <a:t>function </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smtClean="0"/>
          </a:p>
          <a:p>
            <a:pPr algn="just"/>
            <a:r>
              <a:rPr lang="en-US" dirty="0" smtClean="0"/>
              <a:t>More layers and neurons can approximate more complex functions</a:t>
            </a:r>
            <a:endParaRPr lang="en-US" dirty="0"/>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mc:Choice xmlns:a14="http://schemas.microsoft.com/office/drawing/2010/main" xmlns="" Requires="a14">
          <p:sp>
            <p:nvSpPr>
              <p:cNvPr id="7" name="Ορθογώνιο 6"/>
              <p:cNvSpPr/>
              <p:nvPr/>
            </p:nvSpPr>
            <p:spPr>
              <a:xfrm>
                <a:off x="6709847" y="1602436"/>
                <a:ext cx="1673279" cy="369332"/>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smtClean="0">
                            <a:solidFill>
                              <a:schemeClr val="tx1"/>
                            </a:solidFill>
                            <a:latin typeface="Cambria Math" charset="0"/>
                          </a:rPr>
                          <m:t>1</m:t>
                        </m:r>
                      </m:sub>
                    </m:sSub>
                    <m:sSub>
                      <m:sSubPr>
                        <m:ctrlPr>
                          <a:rPr lang="en-US" i="1">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a:solidFill>
                              <a:schemeClr val="tx1"/>
                            </a:solidFill>
                            <a:latin typeface="Cambria Math" charset="0"/>
                          </a:rPr>
                          <m:t>2</m:t>
                        </m:r>
                      </m:sub>
                    </m:sSub>
                    <m:r>
                      <a:rPr lang="en-US" b="0" i="1" smtClean="0">
                        <a:solidFill>
                          <a:schemeClr val="tx1"/>
                        </a:solidFill>
                        <a:latin typeface="Cambria Math" charset="0"/>
                      </a:rPr>
                      <m:t>𝑥</m:t>
                    </m:r>
                    <m:r>
                      <a:rPr lang="en-US" b="0" i="1" smtClean="0">
                        <a:solidFill>
                          <a:schemeClr val="tx1"/>
                        </a:solidFill>
                        <a:latin typeface="Cambria Math" charset="0"/>
                      </a:rPr>
                      <m:t>=</m:t>
                    </m:r>
                    <m:r>
                      <a:rPr lang="en-US" b="0" i="1" smtClean="0">
                        <a:solidFill>
                          <a:schemeClr val="tx1"/>
                        </a:solidFill>
                        <a:latin typeface="Cambria Math" charset="0"/>
                      </a:rPr>
                      <m:t>𝑊𝑥</m:t>
                    </m:r>
                  </m:oMath>
                </a14:m>
                <a:r>
                  <a:rPr lang="en-US" dirty="0" smtClean="0">
                    <a:solidFill>
                      <a:schemeClr val="tx1"/>
                    </a:solidFill>
                  </a:rPr>
                  <a:t> </a:t>
                </a:r>
                <a:endParaRPr lang="el-GR" dirty="0">
                  <a:solidFill>
                    <a:schemeClr val="tx1"/>
                  </a:solidFill>
                </a:endParaRPr>
              </a:p>
            </p:txBody>
          </p:sp>
        </mc:Choice>
        <mc:Fallback>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r>
              <a:rPr lang="en-US" dirty="0"/>
              <a:t>Full list: </a:t>
            </a:r>
            <a:r>
              <a:rPr lang="en-US" dirty="0">
                <a:hlinkClick r:id="rId5"/>
              </a:rPr>
              <a:t>https://</a:t>
            </a:r>
            <a:r>
              <a:rPr lang="en-US" dirty="0" smtClean="0">
                <a:hlinkClick r:id="rId5"/>
              </a:rPr>
              <a:t>en.wikipedia.org/wiki/Activation_function</a:t>
            </a:r>
            <a:r>
              <a:rPr lang="en-US" dirty="0" smtClean="0"/>
              <a:t> </a:t>
            </a:r>
            <a:endParaRPr lang="el-GR" dirty="0"/>
          </a:p>
        </p:txBody>
      </p:sp>
      <p:sp>
        <p:nvSpPr>
          <p:cNvPr id="2" name="Ορθογώνιο 1"/>
          <p:cNvSpPr/>
          <p:nvPr/>
        </p:nvSpPr>
        <p:spPr>
          <a:xfrm>
            <a:off x="2859206" y="4536025"/>
            <a:ext cx="4572000" cy="230832"/>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extLst>
      <p:ext uri="{BB962C8B-B14F-4D97-AF65-F5344CB8AC3E}">
        <p14:creationId xmlns:p14="http://schemas.microsoft.com/office/powerpoint/2010/main" xmlns="" val="13063588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Sigmoid</a:t>
            </a:r>
            <a:endParaRPr lang="en-US" dirty="0"/>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2585323"/>
          </a:xfrm>
          <a:prstGeom prst="rect">
            <a:avLst/>
          </a:prstGeom>
        </p:spPr>
        <p:txBody>
          <a:bodyPr wrap="square">
            <a:spAutoFit/>
          </a:bodyPr>
          <a:lstStyle/>
          <a:p>
            <a:pPr marL="285750" indent="-285750">
              <a:buFont typeface=".AppleSystemUIFont" charset="-120"/>
              <a:buChar char="+"/>
              <a:defRPr/>
            </a:pPr>
            <a:r>
              <a:rPr lang="en-US" dirty="0" smtClean="0"/>
              <a:t>Nice </a:t>
            </a:r>
            <a:r>
              <a:rPr lang="en-US" dirty="0"/>
              <a:t>interpretation as the </a:t>
            </a:r>
            <a:r>
              <a:rPr lang="en-US" b="1" dirty="0">
                <a:solidFill>
                  <a:schemeClr val="accent2"/>
                </a:solidFill>
              </a:rPr>
              <a:t>firing rate</a:t>
            </a:r>
            <a:r>
              <a:rPr lang="en-US" dirty="0"/>
              <a:t> of a </a:t>
            </a:r>
            <a:r>
              <a:rPr lang="en-US" dirty="0" smtClean="0"/>
              <a:t>neuron</a:t>
            </a:r>
          </a:p>
          <a:p>
            <a:pPr marL="742950" lvl="1" indent="-285750">
              <a:buFont typeface="Arial" charset="0"/>
              <a:buChar char="•"/>
              <a:defRPr/>
            </a:pPr>
            <a:r>
              <a:rPr lang="en-US" dirty="0" smtClean="0"/>
              <a:t>0 = not </a:t>
            </a:r>
            <a:r>
              <a:rPr lang="en-US" dirty="0"/>
              <a:t>firing at all </a:t>
            </a:r>
            <a:endParaRPr lang="en-US" dirty="0" smtClean="0"/>
          </a:p>
          <a:p>
            <a:pPr marL="742950" lvl="1" indent="-285750">
              <a:buFont typeface="Arial" charset="0"/>
              <a:buChar char="•"/>
              <a:defRPr/>
            </a:pPr>
            <a:r>
              <a:rPr lang="en-US" dirty="0" smtClean="0"/>
              <a:t>1 = fully firing</a:t>
            </a:r>
          </a:p>
          <a:p>
            <a:pPr marL="742950" lvl="1" indent="-285750">
              <a:buFont typeface="Arial" charset="0"/>
              <a:buChar char="•"/>
              <a:defRPr/>
            </a:pPr>
            <a:endParaRPr lang="en-US" dirty="0" smtClean="0"/>
          </a:p>
          <a:p>
            <a:pPr marL="285750" lvl="2" indent="-285750">
              <a:buFont typeface=".AppleSystemUIFont" charset="-120"/>
              <a:buChar char="-"/>
              <a:defRPr/>
            </a:pPr>
            <a:r>
              <a:rPr lang="en-US" dirty="0" smtClean="0"/>
              <a:t>Sigmoid neurons </a:t>
            </a:r>
            <a:r>
              <a:rPr lang="en-US" b="1" dirty="0">
                <a:solidFill>
                  <a:schemeClr val="accent2"/>
                </a:solidFill>
              </a:rPr>
              <a:t>saturate</a:t>
            </a:r>
            <a:r>
              <a:rPr lang="en-US" dirty="0"/>
              <a:t> </a:t>
            </a:r>
            <a:r>
              <a:rPr lang="en-US" dirty="0" smtClean="0"/>
              <a:t>and </a:t>
            </a:r>
            <a:r>
              <a:rPr lang="en-US" b="1" dirty="0">
                <a:solidFill>
                  <a:schemeClr val="accent2"/>
                </a:solidFill>
              </a:rPr>
              <a:t>kill </a:t>
            </a:r>
            <a:r>
              <a:rPr lang="en-US" b="1" dirty="0" smtClean="0">
                <a:solidFill>
                  <a:schemeClr val="accent2"/>
                </a:solidFill>
              </a:rPr>
              <a:t>gradients</a:t>
            </a:r>
            <a:r>
              <a:rPr lang="en-US" dirty="0" smtClean="0"/>
              <a:t>, thus NN will </a:t>
            </a:r>
            <a:r>
              <a:rPr lang="en-US" dirty="0"/>
              <a:t>barely </a:t>
            </a:r>
            <a:r>
              <a:rPr lang="en-US" dirty="0" smtClean="0"/>
              <a:t>learn</a:t>
            </a:r>
            <a:endParaRPr lang="en-US" b="1" dirty="0" smtClean="0">
              <a:solidFill>
                <a:schemeClr val="accent2"/>
              </a:solidFill>
            </a:endParaRPr>
          </a:p>
          <a:p>
            <a:pPr marL="742950" lvl="1" indent="-285750">
              <a:buSzPct val="110000"/>
              <a:buFont typeface="Arial" charset="0"/>
              <a:buChar char="•"/>
              <a:defRPr/>
            </a:pPr>
            <a:r>
              <a:rPr lang="en-US" dirty="0" smtClean="0"/>
              <a:t>when the neuron’s activation are 0 or 1 (saturate)</a:t>
            </a:r>
          </a:p>
          <a:p>
            <a:pPr marL="1200150" lvl="2" indent="-285750">
              <a:buSzPct val="110000"/>
              <a:buFont typeface="AppleColorEmoji" charset="0"/>
              <a:buChar char="🙁"/>
              <a:defRPr/>
            </a:pPr>
            <a:r>
              <a:rPr lang="en-US" dirty="0" smtClean="0"/>
              <a:t>gradient </a:t>
            </a:r>
            <a:r>
              <a:rPr lang="en-US" dirty="0"/>
              <a:t>at these regions </a:t>
            </a:r>
            <a:r>
              <a:rPr lang="en-US" dirty="0" smtClean="0"/>
              <a:t>almost zero </a:t>
            </a:r>
          </a:p>
          <a:p>
            <a:pPr marL="1200150" lvl="2" indent="-285750">
              <a:buSzPct val="110000"/>
              <a:buFont typeface="AppleColorEmoji" charset="0"/>
              <a:buChar char="🙁"/>
              <a:defRPr/>
            </a:pPr>
            <a:r>
              <a:rPr lang="en-US" dirty="0" smtClean="0"/>
              <a:t>almost </a:t>
            </a:r>
            <a:r>
              <a:rPr lang="en-US" dirty="0"/>
              <a:t>no signal will flow </a:t>
            </a:r>
            <a:r>
              <a:rPr lang="en-US" dirty="0" smtClean="0"/>
              <a:t>to </a:t>
            </a:r>
            <a:r>
              <a:rPr lang="en-US" dirty="0"/>
              <a:t>its weights </a:t>
            </a:r>
            <a:endParaRPr lang="en-US" dirty="0" smtClean="0"/>
          </a:p>
          <a:p>
            <a:pPr marL="1200150" lvl="2" indent="-285750">
              <a:buSzPct val="110000"/>
              <a:buFont typeface="AppleColorEmoji" charset="0"/>
              <a:buChar char="🙁"/>
              <a:defRPr/>
            </a:pPr>
            <a:r>
              <a:rPr lang="en-US" dirty="0" smtClean="0"/>
              <a:t>if initial </a:t>
            </a:r>
            <a:r>
              <a:rPr lang="en-US" dirty="0"/>
              <a:t>weights are too large then most neurons </a:t>
            </a:r>
            <a:r>
              <a:rPr lang="en-US" dirty="0" smtClean="0"/>
              <a:t>would saturate</a:t>
            </a:r>
          </a:p>
        </p:txBody>
      </p:sp>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smtClean="0"/>
              <a:t>Takes a real-valued number and “squashes” it into range between 0 and 1. </a:t>
            </a:r>
          </a:p>
          <a:p>
            <a:pPr>
              <a:defRPr/>
            </a:pPr>
            <a:endParaRPr lang="en-US" dirty="0"/>
          </a:p>
        </p:txBody>
      </p:sp>
      <mc:AlternateContent xmlns:mc="http://schemas.openxmlformats.org/markup-compatibility/2006">
        <mc:Choice xmlns:a14="http://schemas.microsoft.com/office/drawing/2010/main" xmlns="" Requires="a14">
          <p:sp>
            <p:nvSpPr>
              <p:cNvPr id="3" name="TextBox 2"/>
              <p:cNvSpPr txBox="1"/>
              <p:nvPr/>
            </p:nvSpPr>
            <p:spPr>
              <a:xfrm>
                <a:off x="5153230" y="2314184"/>
                <a:ext cx="1237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p:sp>
            <p:nvSpPr>
              <p:cNvPr id="3" name="TextBox 2"/>
              <p:cNvSpPr txBox="1">
                <a:spLocks noRot="1" noChangeAspect="1" noMove="1" noResize="1" noEditPoints="1" noAdjustHandles="1" noChangeArrowheads="1" noChangeShapeType="1" noTextEdit="1"/>
              </p:cNvSpPr>
              <p:nvPr/>
            </p:nvSpPr>
            <p:spPr>
              <a:xfrm>
                <a:off x="5153230" y="2314184"/>
                <a:ext cx="1237839" cy="307777"/>
              </a:xfrm>
              <a:prstGeom prst="rect">
                <a:avLst/>
              </a:prstGeom>
              <a:blipFill rotWithShape="0">
                <a:blip r:embed="rId4"/>
                <a:stretch>
                  <a:fillRect l="-3448" b="-14000"/>
                </a:stretch>
              </a:blipFill>
            </p:spPr>
            <p:txBody>
              <a:bodyPr/>
              <a:lstStyle/>
              <a:p>
                <a:r>
                  <a:rPr lang="el-GR">
                    <a:noFill/>
                  </a:rPr>
                  <a:t> </a:t>
                </a:r>
              </a:p>
            </p:txBody>
          </p:sp>
        </mc:Fallback>
      </mc:AlternateContent>
      <p:sp>
        <p:nvSpPr>
          <p:cNvPr id="4" name="Ορθογώνιο 3"/>
          <p:cNvSpPr/>
          <p:nvPr/>
        </p:nvSpPr>
        <p:spPr>
          <a:xfrm>
            <a:off x="622030" y="3314700"/>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xmlns="" val="10070093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a:t>
            </a:r>
            <a:r>
              <a:rPr lang="en-US" dirty="0" err="1" smtClean="0"/>
              <a:t>Tanh</a:t>
            </a:r>
            <a:endParaRPr lang="en-US" dirty="0"/>
          </a:p>
        </p:txBody>
      </p:sp>
      <mc:AlternateContent xmlns:mc="http://schemas.openxmlformats.org/markup-compatibility/2006">
        <mc:Choice xmlns:a14="http://schemas.microsoft.com/office/drawing/2010/main" xmlns="" Requires="a14">
          <p:sp>
            <p:nvSpPr>
              <p:cNvPr id="14" name="Ορθογώνιο 13"/>
              <p:cNvSpPr/>
              <p:nvPr/>
            </p:nvSpPr>
            <p:spPr>
              <a:xfrm>
                <a:off x="398880" y="3740858"/>
                <a:ext cx="8478420" cy="923330"/>
              </a:xfrm>
              <a:prstGeom prst="rect">
                <a:avLst/>
              </a:prstGeom>
            </p:spPr>
            <p:txBody>
              <a:bodyPr wrap="square">
                <a:spAutoFit/>
              </a:bodyPr>
              <a:lstStyle/>
              <a:p>
                <a:pPr marL="285750" lvl="2" indent="-285750">
                  <a:buFont typeface=".AppleSystemUIFont" charset="-120"/>
                  <a:buChar char="-"/>
                  <a:defRPr/>
                </a:pPr>
                <a:r>
                  <a:rPr lang="en-US" dirty="0" smtClean="0"/>
                  <a:t>Like sigmoid, </a:t>
                </a:r>
                <a:r>
                  <a:rPr lang="en-US" dirty="0" err="1" smtClean="0"/>
                  <a:t>tanh</a:t>
                </a:r>
                <a:r>
                  <a:rPr lang="en-US" dirty="0" smtClean="0"/>
                  <a:t> neurons </a:t>
                </a:r>
                <a:r>
                  <a:rPr lang="en-US" b="1" dirty="0" smtClean="0">
                    <a:solidFill>
                      <a:schemeClr val="accent2"/>
                    </a:solidFill>
                  </a:rPr>
                  <a:t>saturate</a:t>
                </a:r>
              </a:p>
              <a:p>
                <a:pPr marL="285750" lvl="2" indent="-285750">
                  <a:buFont typeface=".AppleSystemUIFont" charset="-120"/>
                  <a:buChar char="-"/>
                  <a:defRPr/>
                </a:pPr>
                <a:r>
                  <a:rPr lang="en-US" dirty="0" smtClean="0"/>
                  <a:t>Unlike sigmoid, output is </a:t>
                </a:r>
                <a:r>
                  <a:rPr lang="en-US" b="1" dirty="0" smtClean="0">
                    <a:solidFill>
                      <a:schemeClr val="accent2"/>
                    </a:solidFill>
                  </a:rPr>
                  <a:t>zero-centered</a:t>
                </a:r>
              </a:p>
              <a:p>
                <a:pPr marL="285750" lvl="2" indent="-285750">
                  <a:buFont typeface=".AppleSystemUIFont" charset="-120"/>
                  <a:buChar char="-"/>
                  <a:defRPr/>
                </a:pPr>
                <a:r>
                  <a:rPr lang="en-US" dirty="0" err="1" smtClean="0">
                    <a:solidFill>
                      <a:schemeClr val="tx1"/>
                    </a:solidFill>
                  </a:rPr>
                  <a:t>Tanh</a:t>
                </a:r>
                <a:r>
                  <a:rPr lang="en-US" dirty="0" smtClean="0">
                    <a:solidFill>
                      <a:schemeClr val="tx1"/>
                    </a:solidFill>
                  </a:rPr>
                  <a:t> is a </a:t>
                </a:r>
                <a:r>
                  <a:rPr lang="en-US" b="1" dirty="0" smtClean="0">
                    <a:solidFill>
                      <a:schemeClr val="accent2"/>
                    </a:solidFill>
                  </a:rPr>
                  <a:t>scaled sigmoid</a:t>
                </a:r>
                <a:r>
                  <a:rPr lang="en-US" dirty="0" smtClean="0">
                    <a:solidFill>
                      <a:schemeClr val="tx1"/>
                    </a:solidFill>
                  </a:rPr>
                  <a:t>: </a:t>
                </a:r>
                <a14:m>
                  <m:oMath xmlns:m="http://schemas.openxmlformats.org/officeDocument/2006/math">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charset="0"/>
                          </a:rPr>
                          <m:t>tanh</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𝑥</m:t>
                            </m:r>
                          </m:e>
                        </m:d>
                      </m:e>
                    </m:func>
                    <m:r>
                      <a:rPr lang="en-US" b="0" i="1" smtClean="0">
                        <a:solidFill>
                          <a:schemeClr val="tx1"/>
                        </a:solidFill>
                        <a:latin typeface="Cambria Math" charset="0"/>
                      </a:rPr>
                      <m:t>=2</m:t>
                    </m:r>
                    <m:r>
                      <a:rPr lang="en-US" b="0" i="1" smtClean="0">
                        <a:solidFill>
                          <a:schemeClr val="tx1"/>
                        </a:solidFill>
                        <a:latin typeface="Cambria Math" charset="0"/>
                      </a:rPr>
                      <m:t>𝑠𝑖𝑔𝑚</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2</m:t>
                        </m:r>
                        <m:r>
                          <a:rPr lang="en-US" b="0" i="1" smtClean="0">
                            <a:solidFill>
                              <a:schemeClr val="tx1"/>
                            </a:solidFill>
                            <a:latin typeface="Cambria Math" charset="0"/>
                          </a:rPr>
                          <m:t>𝑥</m:t>
                        </m:r>
                      </m:e>
                    </m:d>
                    <m:r>
                      <a:rPr lang="en-US" b="0" i="1" smtClean="0">
                        <a:solidFill>
                          <a:schemeClr val="tx1"/>
                        </a:solidFill>
                        <a:latin typeface="Cambria Math" charset="0"/>
                      </a:rPr>
                      <m:t>−1</m:t>
                    </m:r>
                  </m:oMath>
                </a14:m>
                <a:endParaRPr lang="en-US" dirty="0" smtClean="0">
                  <a:solidFill>
                    <a:schemeClr val="tx1"/>
                  </a:solidFill>
                </a:endParaRPr>
              </a:p>
            </p:txBody>
          </p:sp>
        </mc:Choice>
        <mc:Fallback>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rotWithShape="0">
                <a:blip r:embed="rId3"/>
                <a:stretch>
                  <a:fillRect l="-575" t="-3974" b="-9934"/>
                </a:stretch>
              </a:blipFill>
            </p:spPr>
            <p:txBody>
              <a:bodyPr/>
              <a:lstStyle/>
              <a:p>
                <a:r>
                  <a:rPr lang="el-GR">
                    <a:noFill/>
                  </a:rPr>
                  <a:t> </a:t>
                </a:r>
              </a:p>
            </p:txBody>
          </p:sp>
        </mc:Fallback>
      </mc:AlternateContent>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smtClean="0"/>
              <a:t>Takes a real-valued number and “squashes” it into range between -1 and 1. </a:t>
            </a:r>
          </a:p>
          <a:p>
            <a:pPr>
              <a:defRPr/>
            </a:pPr>
            <a:endParaRPr lang="en-US" dirty="0"/>
          </a:p>
        </p:txBody>
      </p:sp>
      <mc:AlternateContent xmlns:mc="http://schemas.openxmlformats.org/markup-compatibility/2006">
        <mc:Choice xmlns:a14="http://schemas.microsoft.com/office/drawing/2010/main" xmlns=""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657931" y="1155921"/>
            <a:ext cx="2993318" cy="2110352"/>
          </a:xfrm>
          <a:prstGeom prst="rect">
            <a:avLst/>
          </a:prstGeom>
        </p:spPr>
      </p:pic>
      <p:sp>
        <p:nvSpPr>
          <p:cNvPr id="7" name="Ορθογώνιο 6"/>
          <p:cNvSpPr/>
          <p:nvPr/>
        </p:nvSpPr>
        <p:spPr>
          <a:xfrm>
            <a:off x="704515" y="3266273"/>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xmlns="" val="1885148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a:t>
            </a:r>
            <a:r>
              <a:rPr lang="en-US" dirty="0" err="1" smtClean="0"/>
              <a:t>ReLU</a:t>
            </a:r>
            <a:endParaRPr lang="en-US" dirty="0"/>
          </a:p>
        </p:txBody>
      </p:sp>
      <p:sp>
        <p:nvSpPr>
          <p:cNvPr id="2" name="Ορθογώνιο 1"/>
          <p:cNvSpPr/>
          <p:nvPr/>
        </p:nvSpPr>
        <p:spPr>
          <a:xfrm>
            <a:off x="3822700" y="1421632"/>
            <a:ext cx="3898900" cy="923330"/>
          </a:xfrm>
          <a:prstGeom prst="rect">
            <a:avLst/>
          </a:prstGeom>
        </p:spPr>
        <p:txBody>
          <a:bodyPr wrap="square">
            <a:spAutoFit/>
          </a:bodyPr>
          <a:lstStyle/>
          <a:p>
            <a:pPr>
              <a:defRPr/>
            </a:pPr>
            <a:r>
              <a:rPr lang="en-US" dirty="0" smtClean="0"/>
              <a:t>Takes a real-valued number and thresholds it </a:t>
            </a:r>
            <a:r>
              <a:rPr lang="en-US" dirty="0"/>
              <a:t>at zero</a:t>
            </a:r>
          </a:p>
          <a:p>
            <a:pPr>
              <a:defRPr/>
            </a:pPr>
            <a:endParaRPr lang="en-US" dirty="0"/>
          </a:p>
        </p:txBody>
      </p:sp>
      <mc:AlternateContent xmlns:mc="http://schemas.openxmlformats.org/markup-compatibility/2006">
        <mc:Choice xmlns:a14="http://schemas.microsoft.com/office/drawing/2010/main" xmlns=""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sSubSup>
                        <m:sSubSupPr>
                          <m:ctrlPr>
                            <a:rPr lang="en-US" sz="2000" i="1" smtClean="0">
                              <a:latin typeface="Cambria Math" panose="02040503050406030204" pitchFamily="18" charset="0"/>
                            </a:rPr>
                          </m:ctrlPr>
                        </m:sSubSupPr>
                        <m:e>
                          <m:r>
                            <a:rPr lang="en-US" sz="2000" b="0" i="1" smtClean="0">
                              <a:latin typeface="Cambria Math" charset="0"/>
                            </a:rPr>
                            <m:t>𝑅</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657931" y="1191897"/>
            <a:ext cx="2993318" cy="2140831"/>
          </a:xfrm>
          <a:prstGeom prst="rect">
            <a:avLst/>
          </a:prstGeom>
        </p:spPr>
      </p:pic>
      <p:sp>
        <p:nvSpPr>
          <p:cNvPr id="9" name="Rectangle 8"/>
          <p:cNvSpPr/>
          <p:nvPr/>
        </p:nvSpPr>
        <p:spPr>
          <a:xfrm>
            <a:off x="657931" y="3609727"/>
            <a:ext cx="7934789" cy="2862322"/>
          </a:xfrm>
          <a:prstGeom prst="rect">
            <a:avLst/>
          </a:prstGeom>
        </p:spPr>
        <p:txBody>
          <a:bodyPr wrap="square">
            <a:spAutoFit/>
          </a:bodyPr>
          <a:lstStyle/>
          <a:p>
            <a:r>
              <a:rPr lang="en-US" dirty="0" smtClean="0"/>
              <a:t>Most Deep Networks use </a:t>
            </a:r>
            <a:r>
              <a:rPr lang="en-US" dirty="0" err="1" smtClean="0"/>
              <a:t>ReLU</a:t>
            </a:r>
            <a:r>
              <a:rPr lang="en-US" dirty="0" smtClean="0"/>
              <a:t> nowadays </a:t>
            </a:r>
          </a:p>
          <a:p>
            <a:pPr marL="285750" indent="-285750">
              <a:buFont typeface="AppleColorEmoji" charset="0"/>
              <a:buChar char="🙂"/>
            </a:pPr>
            <a:endParaRPr lang="en-US" dirty="0" smtClean="0"/>
          </a:p>
          <a:p>
            <a:pPr marL="285750" indent="-285750">
              <a:buFont typeface="AppleColorEmoji" charset="0"/>
              <a:buChar char="🙂"/>
            </a:pPr>
            <a:r>
              <a:rPr lang="en-US" dirty="0"/>
              <a:t>T</a:t>
            </a:r>
            <a:r>
              <a:rPr lang="en-US" dirty="0" smtClean="0"/>
              <a:t>rains </a:t>
            </a:r>
            <a:r>
              <a:rPr lang="en-US" dirty="0"/>
              <a:t>much </a:t>
            </a:r>
            <a:r>
              <a:rPr lang="en-US" b="1" dirty="0" smtClean="0">
                <a:solidFill>
                  <a:schemeClr val="accent2"/>
                </a:solidFill>
              </a:rPr>
              <a:t>faster</a:t>
            </a:r>
            <a:endParaRPr lang="en-US" b="1" dirty="0">
              <a:solidFill>
                <a:schemeClr val="accent2"/>
              </a:solidFill>
            </a:endParaRPr>
          </a:p>
          <a:p>
            <a:pPr marL="742950" lvl="1" indent="-285750">
              <a:buFont typeface="Arial" charset="0"/>
              <a:buChar char="•"/>
            </a:pPr>
            <a:r>
              <a:rPr lang="en-US" dirty="0" smtClean="0"/>
              <a:t>accelerates </a:t>
            </a:r>
            <a:r>
              <a:rPr lang="en-US" dirty="0"/>
              <a:t>the convergence of </a:t>
            </a:r>
            <a:r>
              <a:rPr lang="en-US" dirty="0" smtClean="0"/>
              <a:t>SGD</a:t>
            </a:r>
          </a:p>
          <a:p>
            <a:pPr marL="742950" lvl="1" indent="-285750">
              <a:buFont typeface="Arial" charset="0"/>
              <a:buChar char="•"/>
            </a:pPr>
            <a:r>
              <a:rPr lang="en-US" dirty="0"/>
              <a:t>due </a:t>
            </a:r>
            <a:r>
              <a:rPr lang="en-US" dirty="0" smtClean="0"/>
              <a:t>to </a:t>
            </a:r>
            <a:r>
              <a:rPr lang="en-US" dirty="0"/>
              <a:t>linear, non-saturating form</a:t>
            </a:r>
            <a:r>
              <a:rPr lang="en-US" dirty="0" smtClean="0"/>
              <a:t> </a:t>
            </a:r>
          </a:p>
          <a:p>
            <a:pPr marL="285750" indent="-285750">
              <a:buFont typeface="AppleColorEmoji" charset="0"/>
              <a:buChar char="🙂"/>
            </a:pPr>
            <a:r>
              <a:rPr lang="en-US" dirty="0" smtClean="0"/>
              <a:t>Less expensive operations</a:t>
            </a:r>
          </a:p>
          <a:p>
            <a:pPr marL="742950" lvl="1" indent="-285750">
              <a:buFont typeface="Arial" charset="0"/>
              <a:buChar char="•"/>
            </a:pPr>
            <a:r>
              <a:rPr lang="en-US" dirty="0"/>
              <a:t>c</a:t>
            </a:r>
            <a:r>
              <a:rPr lang="en-US" dirty="0" smtClean="0"/>
              <a:t>ompared to sigmoid/</a:t>
            </a:r>
            <a:r>
              <a:rPr lang="en-US" dirty="0" err="1" smtClean="0"/>
              <a:t>tanh</a:t>
            </a:r>
            <a:r>
              <a:rPr lang="en-US" dirty="0" smtClean="0"/>
              <a:t> (exponentials etc.)</a:t>
            </a:r>
          </a:p>
          <a:p>
            <a:pPr marL="742950" lvl="1" indent="-285750">
              <a:buFont typeface="Arial" charset="0"/>
              <a:buChar char="•"/>
            </a:pPr>
            <a:r>
              <a:rPr lang="en-US" dirty="0"/>
              <a:t>implemented by simply thresholding a matrix </a:t>
            </a:r>
            <a:r>
              <a:rPr lang="en-US" dirty="0" smtClean="0"/>
              <a:t>at zero</a:t>
            </a:r>
          </a:p>
          <a:p>
            <a:pPr marL="285750" indent="-285750">
              <a:buFont typeface="AppleColorEmoji" charset="0"/>
              <a:buChar char="🙂"/>
            </a:pPr>
            <a:r>
              <a:rPr lang="en-US" dirty="0"/>
              <a:t>M</a:t>
            </a:r>
            <a:r>
              <a:rPr lang="en-US" dirty="0" smtClean="0"/>
              <a:t>ore </a:t>
            </a:r>
            <a:r>
              <a:rPr lang="en-US" b="1" dirty="0">
                <a:solidFill>
                  <a:schemeClr val="accent2"/>
                </a:solidFill>
              </a:rPr>
              <a:t>expressive </a:t>
            </a:r>
            <a:endParaRPr lang="en-US" b="1" dirty="0" smtClean="0">
              <a:solidFill>
                <a:schemeClr val="accent2"/>
              </a:solidFill>
            </a:endParaRPr>
          </a:p>
          <a:p>
            <a:pPr marL="285750" indent="-285750">
              <a:buFont typeface="AppleColorEmoji" charset="0"/>
              <a:buChar char="🙂"/>
            </a:pPr>
            <a:r>
              <a:rPr lang="en-US" dirty="0"/>
              <a:t>P</a:t>
            </a:r>
            <a:r>
              <a:rPr lang="en-US" dirty="0" smtClean="0"/>
              <a:t>revents </a:t>
            </a:r>
            <a:r>
              <a:rPr lang="en-US" dirty="0"/>
              <a:t>the </a:t>
            </a:r>
            <a:r>
              <a:rPr lang="en-US" b="1" dirty="0">
                <a:solidFill>
                  <a:schemeClr val="accent2"/>
                </a:solidFill>
              </a:rPr>
              <a:t>gradient vanishing </a:t>
            </a:r>
            <a:r>
              <a:rPr lang="en-US" b="1" dirty="0" smtClean="0">
                <a:solidFill>
                  <a:schemeClr val="accent2"/>
                </a:solidFill>
              </a:rPr>
              <a:t>problem</a:t>
            </a:r>
            <a:endParaRPr lang="en-US" b="1" dirty="0">
              <a:solidFill>
                <a:schemeClr val="accent2"/>
              </a:solidFill>
            </a:endParaRPr>
          </a:p>
        </p:txBody>
      </p:sp>
      <mc:AlternateContent xmlns:mc="http://schemas.openxmlformats.org/markup-compatibility/2006">
        <mc:Choice xmlns:a14="http://schemas.microsoft.com/office/drawing/2010/main" xmlns="" Requires="a14">
          <p:sp>
            <p:nvSpPr>
              <p:cNvPr id="8" name="Ορθογώνιο 7"/>
              <p:cNvSpPr/>
              <p:nvPr/>
            </p:nvSpPr>
            <p:spPr>
              <a:xfrm>
                <a:off x="6071137" y="1698631"/>
                <a:ext cx="19483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i="1">
                          <a:solidFill>
                            <a:srgbClr val="000000"/>
                          </a:solidFill>
                          <a:latin typeface="Cambria Math" charset="0"/>
                        </a:rPr>
                        <m:t>f</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charset="0"/>
                            </a:rPr>
                            <m:t>𝑥</m:t>
                          </m:r>
                        </m:e>
                      </m:d>
                      <m:r>
                        <a:rPr lang="en-US" b="0" i="1" smtClean="0">
                          <a:solidFill>
                            <a:srgbClr val="000000"/>
                          </a:solidFill>
                          <a:latin typeface="Cambria Math" charset="0"/>
                        </a:rPr>
                        <m:t>= </m:t>
                      </m:r>
                      <m:r>
                        <m:rPr>
                          <m:sty m:val="p"/>
                        </m:rPr>
                        <a:rPr lang="en-US" b="0" i="0" smtClean="0">
                          <a:solidFill>
                            <a:srgbClr val="000000"/>
                          </a:solidFill>
                          <a:latin typeface="Cambria Math" charset="0"/>
                        </a:rPr>
                        <m:t>max</m:t>
                      </m:r>
                      <m:r>
                        <a:rPr lang="en-US" b="0" i="1" smtClean="0">
                          <a:solidFill>
                            <a:srgbClr val="000000"/>
                          </a:solidFill>
                          <a:latin typeface="Cambria Math" charset="0"/>
                        </a:rPr>
                        <m:t>⁡(0,</m:t>
                      </m:r>
                      <m:r>
                        <a:rPr lang="en-US" b="0" i="1" smtClean="0">
                          <a:solidFill>
                            <a:srgbClr val="000000"/>
                          </a:solidFill>
                          <a:latin typeface="Cambria Math" charset="0"/>
                        </a:rPr>
                        <m:t>𝑥</m:t>
                      </m:r>
                      <m:r>
                        <a:rPr lang="en-US" b="0" i="1" smtClean="0">
                          <a:solidFill>
                            <a:srgbClr val="000000"/>
                          </a:solidFill>
                          <a:latin typeface="Cambria Math" charset="0"/>
                        </a:rPr>
                        <m:t>)</m:t>
                      </m:r>
                    </m:oMath>
                  </m:oMathPara>
                </a14:m>
                <a:endParaRPr lang="el-GR" dirty="0"/>
              </a:p>
            </p:txBody>
          </p:sp>
        </mc:Choice>
        <mc:Fallback>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704515" y="3332728"/>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xmlns="" val="16872406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Overfitting</a:t>
            </a:r>
            <a:endParaRPr lang="en-US" dirty="0"/>
          </a:p>
        </p:txBody>
      </p:sp>
      <p:sp>
        <p:nvSpPr>
          <p:cNvPr id="18" name="TextBox 17"/>
          <p:cNvSpPr txBox="1"/>
          <p:nvPr/>
        </p:nvSpPr>
        <p:spPr>
          <a:xfrm>
            <a:off x="4432300" y="4300255"/>
            <a:ext cx="3594100" cy="1477328"/>
          </a:xfrm>
          <a:prstGeom prst="rect">
            <a:avLst/>
          </a:prstGeom>
          <a:noFill/>
        </p:spPr>
        <p:txBody>
          <a:bodyPr wrap="square" rtlCol="0">
            <a:spAutoFit/>
          </a:bodyPr>
          <a:lstStyle/>
          <a:p>
            <a:pPr algn="just"/>
            <a:r>
              <a:rPr lang="en-US" dirty="0" smtClean="0"/>
              <a:t>Learned hypothesis may </a:t>
            </a:r>
            <a:r>
              <a:rPr lang="en-US" b="1" dirty="0" smtClean="0">
                <a:solidFill>
                  <a:schemeClr val="accent2"/>
                </a:solidFill>
              </a:rPr>
              <a:t>fit</a:t>
            </a:r>
            <a:r>
              <a:rPr lang="en-US" dirty="0" smtClean="0"/>
              <a:t> the training data very well</a:t>
            </a:r>
            <a:r>
              <a:rPr lang="en-US" dirty="0"/>
              <a:t>, </a:t>
            </a:r>
            <a:r>
              <a:rPr lang="en-US" dirty="0" smtClean="0"/>
              <a:t>even outliers</a:t>
            </a:r>
            <a:r>
              <a:rPr lang="en-US" dirty="0"/>
              <a:t> (</a:t>
            </a:r>
            <a:r>
              <a:rPr lang="en-US" b="1" dirty="0">
                <a:solidFill>
                  <a:schemeClr val="accent2"/>
                </a:solidFill>
              </a:rPr>
              <a:t>noise</a:t>
            </a:r>
            <a:r>
              <a:rPr lang="en-US" dirty="0"/>
              <a:t>) </a:t>
            </a:r>
            <a:r>
              <a:rPr lang="en-US" dirty="0" smtClean="0"/>
              <a:t>but fail to </a:t>
            </a:r>
            <a:r>
              <a:rPr lang="en-US" b="1" dirty="0" smtClean="0">
                <a:solidFill>
                  <a:schemeClr val="accent2"/>
                </a:solidFill>
              </a:rPr>
              <a:t>generalize</a:t>
            </a:r>
            <a:r>
              <a:rPr lang="en-US" dirty="0" smtClean="0"/>
              <a:t> to new examples (test data)</a:t>
            </a:r>
            <a:endParaRPr lang="el-GR" dirty="0"/>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r>
              <a:rPr lang="en-US" sz="900" i="1" dirty="0"/>
              <a:t>http://</a:t>
            </a:r>
            <a:r>
              <a:rPr lang="en-US" sz="900" i="1" dirty="0" err="1"/>
              <a:t>wiki.bethanycrane.com</a:t>
            </a:r>
            <a:r>
              <a:rPr lang="en-US" sz="900" i="1" dirty="0"/>
              <a:t>/overfitting-of-data</a:t>
            </a:r>
          </a:p>
        </p:txBody>
      </p:sp>
      <p:sp>
        <p:nvSpPr>
          <p:cNvPr id="4" name="Ορθογώνιο 3"/>
          <p:cNvSpPr/>
          <p:nvPr/>
        </p:nvSpPr>
        <p:spPr>
          <a:xfrm>
            <a:off x="342900" y="6433629"/>
            <a:ext cx="4572000" cy="230832"/>
          </a:xfrm>
          <a:prstGeom prst="rect">
            <a:avLst/>
          </a:prstGeom>
        </p:spPr>
        <p:txBody>
          <a:bodyPr>
            <a:spAutoFit/>
          </a:bodyPr>
          <a:lstStyle/>
          <a:p>
            <a:r>
              <a:rPr lang="en-US" sz="900" i="1" dirty="0"/>
              <a:t>https://</a:t>
            </a:r>
            <a:r>
              <a:rPr lang="en-US" sz="900" i="1" dirty="0" err="1"/>
              <a:t>www.neuraldesigner.com</a:t>
            </a:r>
            <a:r>
              <a:rPr lang="en-US" sz="900" i="1" dirty="0"/>
              <a:t>/images/learning/</a:t>
            </a:r>
            <a:r>
              <a:rPr lang="en-US" sz="900" i="1" dirty="0" err="1"/>
              <a:t>selection_error.svg</a:t>
            </a:r>
            <a:endParaRPr lang="el-GR" sz="900" i="1" dirty="0"/>
          </a:p>
        </p:txBody>
      </p:sp>
    </p:spTree>
    <p:extLst>
      <p:ext uri="{BB962C8B-B14F-4D97-AF65-F5344CB8AC3E}">
        <p14:creationId xmlns:p14="http://schemas.microsoft.com/office/powerpoint/2010/main" xmlns="" val="18669041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r>
              <a:rPr lang="en-US" b="1" dirty="0" smtClean="0">
                <a:solidFill>
                  <a:schemeClr val="accent2"/>
                </a:solidFill>
              </a:rPr>
              <a:t>L2 = weight decay</a:t>
            </a:r>
          </a:p>
          <a:p>
            <a:pPr marL="285750" indent="-285750">
              <a:buFont typeface="Arial" charset="0"/>
              <a:buChar char="•"/>
            </a:pPr>
            <a:r>
              <a:rPr lang="en-US" dirty="0"/>
              <a:t>R</a:t>
            </a:r>
            <a:r>
              <a:rPr lang="en-US" dirty="0" smtClean="0"/>
              <a:t>egularization term that </a:t>
            </a:r>
            <a:r>
              <a:rPr lang="en-US" dirty="0"/>
              <a:t>penalizes big </a:t>
            </a:r>
            <a:r>
              <a:rPr lang="en-US" dirty="0" smtClean="0"/>
              <a:t>weights,               added </a:t>
            </a:r>
            <a:r>
              <a:rPr lang="en-US" dirty="0"/>
              <a:t>to the </a:t>
            </a:r>
            <a:r>
              <a:rPr lang="en-US" dirty="0" smtClean="0"/>
              <a:t>objective</a:t>
            </a:r>
          </a:p>
          <a:p>
            <a:pPr marL="285750" indent="-285750">
              <a:buFont typeface="Arial" charset="0"/>
              <a:buChar char="•"/>
            </a:pPr>
            <a:r>
              <a:rPr lang="en-US" dirty="0"/>
              <a:t>W</a:t>
            </a:r>
            <a:r>
              <a:rPr lang="en-US" dirty="0" smtClean="0"/>
              <a:t>eight decay value </a:t>
            </a:r>
            <a:r>
              <a:rPr lang="en-US" dirty="0"/>
              <a:t>determines how dominant </a:t>
            </a:r>
            <a:r>
              <a:rPr lang="en-US" dirty="0" smtClean="0"/>
              <a:t>regularization is during gradient computation</a:t>
            </a:r>
          </a:p>
          <a:p>
            <a:pPr marL="285750" indent="-285750">
              <a:buFont typeface="Arial" charset="0"/>
              <a:buChar char="•"/>
            </a:pPr>
            <a:r>
              <a:rPr lang="en-US" dirty="0" smtClean="0"/>
              <a:t>Big weight </a:t>
            </a:r>
            <a:r>
              <a:rPr lang="en-US" dirty="0"/>
              <a:t>decay coefficient </a:t>
            </a:r>
            <a:r>
              <a:rPr lang="en-US" dirty="0" smtClean="0">
                <a:sym typeface="Wingdings"/>
              </a:rPr>
              <a:t> big </a:t>
            </a:r>
            <a:r>
              <a:rPr lang="en-US" dirty="0" smtClean="0"/>
              <a:t>penalty </a:t>
            </a:r>
            <a:r>
              <a:rPr lang="en-US" dirty="0"/>
              <a:t>for big </a:t>
            </a:r>
            <a:r>
              <a:rPr lang="en-US" dirty="0" smtClean="0"/>
              <a:t>weights</a:t>
            </a:r>
            <a:endParaRPr lang="en-US" b="1" dirty="0">
              <a:solidFill>
                <a:schemeClr val="accent2"/>
              </a:solidFill>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Regularization</a:t>
            </a:r>
            <a:endParaRPr lang="en-US" dirty="0"/>
          </a:p>
        </p:txBody>
      </p:sp>
      <p:sp>
        <p:nvSpPr>
          <p:cNvPr id="9" name="Ορθογώνιο 8"/>
          <p:cNvSpPr/>
          <p:nvPr/>
        </p:nvSpPr>
        <p:spPr>
          <a:xfrm>
            <a:off x="3935445" y="1249197"/>
            <a:ext cx="5046720" cy="1754326"/>
          </a:xfrm>
          <a:prstGeom prst="rect">
            <a:avLst/>
          </a:prstGeom>
        </p:spPr>
        <p:txBody>
          <a:bodyPr wrap="square">
            <a:spAutoFit/>
          </a:bodyPr>
          <a:lstStyle/>
          <a:p>
            <a:r>
              <a:rPr lang="en-US" b="1" dirty="0" smtClean="0">
                <a:solidFill>
                  <a:schemeClr val="accent2"/>
                </a:solidFill>
              </a:rPr>
              <a:t>Dropout</a:t>
            </a:r>
          </a:p>
          <a:p>
            <a:pPr marL="285750" indent="-285750">
              <a:buFont typeface="Arial" charset="0"/>
              <a:buChar char="•"/>
            </a:pPr>
            <a:r>
              <a:rPr lang="en-US" dirty="0"/>
              <a:t>R</a:t>
            </a:r>
            <a:r>
              <a:rPr lang="en-US" dirty="0" smtClean="0"/>
              <a:t>andomly </a:t>
            </a:r>
            <a:r>
              <a:rPr lang="en-US" dirty="0"/>
              <a:t>drop units (along with their </a:t>
            </a:r>
            <a:r>
              <a:rPr lang="en-US" dirty="0" smtClean="0"/>
              <a:t>connections) during training</a:t>
            </a:r>
            <a:endParaRPr lang="en-US" dirty="0"/>
          </a:p>
          <a:p>
            <a:pPr marL="285750" indent="-285750">
              <a:buFont typeface="Arial" charset="0"/>
              <a:buChar char="•"/>
            </a:pPr>
            <a:r>
              <a:rPr lang="en-US" dirty="0"/>
              <a:t>E</a:t>
            </a:r>
            <a:r>
              <a:rPr lang="en-US" dirty="0" smtClean="0"/>
              <a:t>ach unit </a:t>
            </a:r>
            <a:r>
              <a:rPr lang="en-US" dirty="0"/>
              <a:t>retained </a:t>
            </a:r>
            <a:r>
              <a:rPr lang="en-US" dirty="0" smtClean="0"/>
              <a:t>with </a:t>
            </a:r>
            <a:r>
              <a:rPr lang="en-US" dirty="0"/>
              <a:t>fixed probability </a:t>
            </a:r>
            <a:r>
              <a:rPr lang="en-US" dirty="0" smtClean="0"/>
              <a:t>p, </a:t>
            </a:r>
            <a:r>
              <a:rPr lang="en-US" dirty="0"/>
              <a:t>independent of other units </a:t>
            </a:r>
            <a:endParaRPr lang="en-US" dirty="0" smtClean="0"/>
          </a:p>
          <a:p>
            <a:pPr marL="285750" indent="-285750">
              <a:buClr>
                <a:schemeClr val="tx1"/>
              </a:buClr>
              <a:buFont typeface="Arial" charset="0"/>
              <a:buChar char="•"/>
            </a:pPr>
            <a:r>
              <a:rPr lang="en-US" dirty="0" smtClean="0">
                <a:solidFill>
                  <a:schemeClr val="accent2"/>
                </a:solidFill>
              </a:rPr>
              <a:t>Hyper-parameter</a:t>
            </a:r>
            <a:r>
              <a:rPr lang="en-US" dirty="0" smtClean="0"/>
              <a:t> p to be </a:t>
            </a:r>
            <a:r>
              <a:rPr lang="en-US" dirty="0"/>
              <a:t>chosen </a:t>
            </a:r>
            <a:r>
              <a:rPr lang="en-US" dirty="0" smtClean="0"/>
              <a:t>(tuned)</a:t>
            </a:r>
            <a:endParaRPr lang="en-US" dirty="0"/>
          </a:p>
        </p:txBody>
      </p:sp>
      <mc:AlternateContent xmlns:mc="http://schemas.openxmlformats.org/markup-compatibility/2006">
        <mc:Choice xmlns:a14="http://schemas.microsoft.com/office/drawing/2010/main" xmlns="" Requires="a14">
          <p:sp>
            <p:nvSpPr>
              <p:cNvPr id="13" name="Ορθογώνιο 12"/>
              <p:cNvSpPr/>
              <p:nvPr/>
            </p:nvSpPr>
            <p:spPr>
              <a:xfrm>
                <a:off x="5284500" y="3932572"/>
                <a:ext cx="3516600" cy="76431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charset="0"/>
                            </a:rPr>
                            <m:t>𝐽</m:t>
                          </m:r>
                        </m:e>
                        <m:sub>
                          <m:r>
                            <a:rPr lang="en-US" b="0" i="1" smtClean="0">
                              <a:solidFill>
                                <a:schemeClr val="tx1"/>
                              </a:solidFill>
                              <a:latin typeface="Cambria Math" charset="0"/>
                            </a:rPr>
                            <m:t>𝑟𝑒𝑔</m:t>
                          </m:r>
                        </m:sub>
                      </m:sSub>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 </m:t>
                      </m:r>
                      <m:r>
                        <a:rPr lang="en-US" b="0" i="1">
                          <a:solidFill>
                            <a:schemeClr val="tx1"/>
                          </a:solidFill>
                          <a:latin typeface="Cambria Math" charset="0"/>
                        </a:rPr>
                        <m:t>𝐽</m:t>
                      </m:r>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m:t>
                      </m:r>
                      <m:r>
                        <a:rPr lang="el-GR" b="0" i="1" smtClean="0">
                          <a:solidFill>
                            <a:schemeClr val="tx1"/>
                          </a:solidFill>
                          <a:latin typeface="Cambria Math" charset="0"/>
                        </a:rPr>
                        <m:t>𝜆</m:t>
                      </m:r>
                      <m:nary>
                        <m:naryPr>
                          <m:chr m:val="∑"/>
                          <m:supHide m:val="on"/>
                          <m:ctrlPr>
                            <a:rPr lang="el-GR"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charset="0"/>
                            </a:rPr>
                            <m:t>𝑘</m:t>
                          </m:r>
                        </m:sub>
                        <m:sup/>
                        <m:e>
                          <m:sSubSup>
                            <m:sSubSupPr>
                              <m:ctrlPr>
                                <a:rPr lang="en-US" i="1" smtClean="0">
                                  <a:solidFill>
                                    <a:schemeClr val="tx1"/>
                                  </a:solidFill>
                                  <a:latin typeface="Cambria Math" panose="02040503050406030204" pitchFamily="18" charset="0"/>
                                </a:rPr>
                              </m:ctrlPr>
                            </m:sSubSupPr>
                            <m:e>
                              <m:r>
                                <a:rPr lang="el-GR" b="0" i="1" smtClean="0">
                                  <a:solidFill>
                                    <a:schemeClr val="tx1"/>
                                  </a:solidFill>
                                  <a:latin typeface="Cambria Math" charset="0"/>
                                </a:rPr>
                                <m:t>𝜃</m:t>
                              </m:r>
                            </m:e>
                            <m:sub>
                              <m:r>
                                <a:rPr lang="en-US" b="0" i="1" smtClean="0">
                                  <a:solidFill>
                                    <a:schemeClr val="tx1"/>
                                  </a:solidFill>
                                  <a:latin typeface="Cambria Math" charset="0"/>
                                </a:rPr>
                                <m:t>𝑘</m:t>
                              </m:r>
                            </m:sub>
                            <m:sup>
                              <m:r>
                                <a:rPr lang="en-US" b="0" i="1" smtClean="0">
                                  <a:solidFill>
                                    <a:schemeClr val="tx1"/>
                                  </a:solidFill>
                                  <a:latin typeface="Cambria Math" charset="0"/>
                                </a:rPr>
                                <m:t>2</m:t>
                              </m:r>
                            </m:sup>
                          </m:sSubSup>
                        </m:e>
                      </m:nary>
                    </m:oMath>
                  </m:oMathPara>
                </a14:m>
                <a:endParaRPr lang="en-US" dirty="0">
                  <a:solidFill>
                    <a:schemeClr val="tx1"/>
                  </a:solidFill>
                </a:endParaRPr>
              </a:p>
            </p:txBody>
          </p:sp>
        </mc:Choice>
        <mc:Fallback>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rotWithShape="0">
                <a:blip r:embed="rId4"/>
                <a:stretch>
                  <a:fillRect/>
                </a:stretch>
              </a:blipFill>
            </p:spPr>
            <p:txBody>
              <a:bodyPr/>
              <a:lstStyle/>
              <a:p>
                <a:r>
                  <a:rPr lang="el-GR">
                    <a:noFill/>
                  </a:rPr>
                  <a:t> </a:t>
                </a:r>
              </a:p>
            </p:txBody>
          </p:sp>
        </mc:Fallback>
      </mc:AlternateContent>
      <p:sp>
        <p:nvSpPr>
          <p:cNvPr id="14" name="TextBox 13"/>
          <p:cNvSpPr txBox="1"/>
          <p:nvPr/>
        </p:nvSpPr>
        <p:spPr>
          <a:xfrm>
            <a:off x="165769" y="5454920"/>
            <a:ext cx="8965916" cy="1477328"/>
          </a:xfrm>
          <a:prstGeom prst="rect">
            <a:avLst/>
          </a:prstGeom>
          <a:noFill/>
        </p:spPr>
        <p:txBody>
          <a:bodyPr wrap="none" rtlCol="0">
            <a:spAutoFit/>
          </a:bodyPr>
          <a:lstStyle/>
          <a:p>
            <a:r>
              <a:rPr lang="en-US" b="1" dirty="0" smtClean="0">
                <a:solidFill>
                  <a:schemeClr val="accent2"/>
                </a:solidFill>
              </a:rPr>
              <a:t>Early-stopping</a:t>
            </a:r>
          </a:p>
          <a:p>
            <a:pPr marL="285750" indent="-285750">
              <a:buFont typeface="Arial" charset="0"/>
              <a:buChar char="•"/>
            </a:pPr>
            <a:r>
              <a:rPr lang="en-US" dirty="0" smtClean="0"/>
              <a:t>Use validation error to decide when to stop training</a:t>
            </a:r>
          </a:p>
          <a:p>
            <a:pPr marL="285750" indent="-285750">
              <a:buFont typeface="Arial" charset="0"/>
              <a:buChar char="•"/>
            </a:pPr>
            <a:r>
              <a:rPr lang="en-US" dirty="0"/>
              <a:t>Stop </a:t>
            </a:r>
            <a:r>
              <a:rPr lang="en-US" dirty="0" smtClean="0"/>
              <a:t>when monitored </a:t>
            </a:r>
            <a:r>
              <a:rPr lang="en-US" dirty="0"/>
              <a:t>quantity </a:t>
            </a:r>
            <a:r>
              <a:rPr lang="en-US" dirty="0" smtClean="0"/>
              <a:t>has not improved after n subsequent epochs</a:t>
            </a:r>
          </a:p>
          <a:p>
            <a:pPr marL="285750" indent="-285750">
              <a:buFont typeface="Arial" charset="0"/>
              <a:buChar char="•"/>
            </a:pPr>
            <a:r>
              <a:rPr lang="en-US" dirty="0" smtClean="0"/>
              <a:t>n is called patience </a:t>
            </a:r>
          </a:p>
          <a:p>
            <a:endParaRPr lang="el-GR" dirty="0"/>
          </a:p>
        </p:txBody>
      </p:sp>
      <p:sp>
        <p:nvSpPr>
          <p:cNvPr id="5" name="Ορθογώνιο 4"/>
          <p:cNvSpPr/>
          <p:nvPr/>
        </p:nvSpPr>
        <p:spPr>
          <a:xfrm>
            <a:off x="3893030" y="2970369"/>
            <a:ext cx="5089135" cy="461665"/>
          </a:xfrm>
          <a:prstGeom prst="rect">
            <a:avLst/>
          </a:prstGeom>
        </p:spPr>
        <p:txBody>
          <a:bodyPr wrap="square">
            <a:spAutoFit/>
          </a:bodyPr>
          <a:lstStyle/>
          <a:p>
            <a:r>
              <a:rPr lang="en-US" sz="1200" i="1" dirty="0" smtClean="0">
                <a:solidFill>
                  <a:srgbClr val="222222"/>
                </a:solidFill>
                <a:latin typeface="Arial" charset="0"/>
              </a:rPr>
              <a:t>Srivastava</a:t>
            </a:r>
            <a:r>
              <a:rPr lang="en-US" sz="1200" i="1" dirty="0">
                <a:solidFill>
                  <a:srgbClr val="222222"/>
                </a:solidFill>
                <a:latin typeface="Arial" charset="0"/>
              </a:rPr>
              <a:t>, </a:t>
            </a:r>
            <a:r>
              <a:rPr lang="en-US" sz="1200" i="1" dirty="0" err="1">
                <a:solidFill>
                  <a:srgbClr val="222222"/>
                </a:solidFill>
                <a:latin typeface="Arial" charset="0"/>
              </a:rPr>
              <a:t>Nitish</a:t>
            </a:r>
            <a:r>
              <a:rPr lang="en-US" sz="1200" i="1" dirty="0">
                <a:solidFill>
                  <a:srgbClr val="222222"/>
                </a:solidFill>
                <a:latin typeface="Arial" charset="0"/>
              </a:rPr>
              <a:t>, et al. </a:t>
            </a:r>
            <a:r>
              <a:rPr lang="en-US" sz="1200" i="1" dirty="0">
                <a:solidFill>
                  <a:srgbClr val="222222"/>
                </a:solidFill>
                <a:latin typeface="Arial" charset="0"/>
                <a:hlinkClick r:id="rId5"/>
              </a:rPr>
              <a:t>"Dropout: a simple way to prevent neural networks from overfitting."</a:t>
            </a:r>
            <a:r>
              <a:rPr lang="en-US" sz="1200" i="1" dirty="0">
                <a:solidFill>
                  <a:srgbClr val="222222"/>
                </a:solidFill>
                <a:latin typeface="Arial" charset="0"/>
              </a:rPr>
              <a:t> Journal of machine learning </a:t>
            </a:r>
            <a:r>
              <a:rPr lang="en-US" sz="1200" i="1" dirty="0" smtClean="0">
                <a:solidFill>
                  <a:srgbClr val="222222"/>
                </a:solidFill>
                <a:latin typeface="Arial" charset="0"/>
              </a:rPr>
              <a:t>research </a:t>
            </a:r>
            <a:r>
              <a:rPr lang="en-US" sz="1200" i="1" dirty="0">
                <a:solidFill>
                  <a:srgbClr val="222222"/>
                </a:solidFill>
                <a:latin typeface="Arial" charset="0"/>
              </a:rPr>
              <a:t>(2014)</a:t>
            </a:r>
            <a:endParaRPr lang="el-GR" sz="1200" i="1" dirty="0"/>
          </a:p>
        </p:txBody>
      </p:sp>
    </p:spTree>
    <p:extLst>
      <p:ext uri="{BB962C8B-B14F-4D97-AF65-F5344CB8AC3E}">
        <p14:creationId xmlns:p14="http://schemas.microsoft.com/office/powerpoint/2010/main" xmlns="" val="16916925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Tuning hyper-parameters</a:t>
            </a:r>
            <a:endParaRPr lang="en-US" dirty="0"/>
          </a:p>
        </p:txBody>
      </p:sp>
      <p:sp>
        <p:nvSpPr>
          <p:cNvPr id="10" name="Ορθογώνιο 9"/>
          <p:cNvSpPr/>
          <p:nvPr/>
        </p:nvSpPr>
        <p:spPr>
          <a:xfrm>
            <a:off x="266700" y="3499421"/>
            <a:ext cx="8559800" cy="3139321"/>
          </a:xfrm>
          <a:prstGeom prst="rect">
            <a:avLst/>
          </a:prstGeom>
        </p:spPr>
        <p:txBody>
          <a:bodyPr wrap="square">
            <a:spAutoFit/>
          </a:bodyPr>
          <a:lstStyle/>
          <a:p>
            <a:r>
              <a:rPr lang="en-US" dirty="0" smtClean="0"/>
              <a:t>“Grid </a:t>
            </a:r>
            <a:r>
              <a:rPr lang="en-US" dirty="0"/>
              <a:t>and random search of </a:t>
            </a:r>
            <a:r>
              <a:rPr lang="en-US" dirty="0" smtClean="0"/>
              <a:t>9 trials </a:t>
            </a:r>
            <a:r>
              <a:rPr lang="en-US" dirty="0"/>
              <a:t>for optimizing </a:t>
            </a:r>
            <a:r>
              <a:rPr lang="en-US" dirty="0" smtClean="0"/>
              <a:t>function g(x</a:t>
            </a:r>
            <a:r>
              <a:rPr lang="en-US" dirty="0"/>
              <a:t>) ≈ </a:t>
            </a:r>
            <a:r>
              <a:rPr lang="en-US" dirty="0" smtClean="0"/>
              <a:t>g(x</a:t>
            </a:r>
            <a:r>
              <a:rPr lang="en-US" dirty="0"/>
              <a:t>) + </a:t>
            </a:r>
            <a:r>
              <a:rPr lang="en-US" dirty="0" smtClean="0"/>
              <a:t>h(y)</a:t>
            </a:r>
          </a:p>
          <a:p>
            <a:r>
              <a:rPr lang="en-US" dirty="0" smtClean="0"/>
              <a:t>With </a:t>
            </a:r>
            <a:r>
              <a:rPr lang="en-US" dirty="0"/>
              <a:t>grid search, nine trials only test g(x) in three distinct places. </a:t>
            </a:r>
            <a:endParaRPr lang="en-US" dirty="0" smtClean="0"/>
          </a:p>
          <a:p>
            <a:r>
              <a:rPr lang="en-US" dirty="0" smtClean="0"/>
              <a:t>With </a:t>
            </a:r>
            <a:r>
              <a:rPr lang="en-US" dirty="0"/>
              <a:t>random search, all nine trials explore distinct values of g. </a:t>
            </a:r>
            <a:r>
              <a:rPr lang="en-US" dirty="0" smtClean="0"/>
              <a:t>”</a:t>
            </a:r>
          </a:p>
          <a:p>
            <a:endParaRPr lang="en-US" dirty="0"/>
          </a:p>
          <a:p>
            <a:r>
              <a:rPr lang="en-US" dirty="0"/>
              <a:t>Both try </a:t>
            </a:r>
            <a:r>
              <a:rPr lang="en-US" dirty="0" smtClean="0"/>
              <a:t>configurations </a:t>
            </a:r>
            <a:r>
              <a:rPr lang="en-US" dirty="0"/>
              <a:t>randomly and </a:t>
            </a:r>
            <a:r>
              <a:rPr lang="en-US" b="1" dirty="0">
                <a:solidFill>
                  <a:schemeClr val="accent2"/>
                </a:solidFill>
              </a:rPr>
              <a:t>blindly</a:t>
            </a:r>
          </a:p>
          <a:p>
            <a:r>
              <a:rPr lang="en-US" dirty="0"/>
              <a:t>Next trial is independent to all the trials done </a:t>
            </a:r>
            <a:r>
              <a:rPr lang="en-US" dirty="0" smtClean="0"/>
              <a:t>before</a:t>
            </a:r>
          </a:p>
          <a:p>
            <a:endParaRPr lang="en-US" dirty="0"/>
          </a:p>
          <a:p>
            <a:r>
              <a:rPr lang="en-US" b="1" dirty="0">
                <a:hlinkClick r:id="rId3"/>
              </a:rPr>
              <a:t>Bayesian optimization for hyper-parameter tuning:</a:t>
            </a:r>
            <a:endParaRPr lang="en-US" b="1" dirty="0"/>
          </a:p>
          <a:p>
            <a:r>
              <a:rPr lang="en-US" dirty="0"/>
              <a:t>M</a:t>
            </a:r>
            <a:r>
              <a:rPr lang="en-US" dirty="0" smtClean="0"/>
              <a:t>ake smarter </a:t>
            </a:r>
            <a:r>
              <a:rPr lang="en-US" dirty="0"/>
              <a:t>choice for the next </a:t>
            </a:r>
            <a:r>
              <a:rPr lang="en-US" dirty="0" smtClean="0"/>
              <a:t>trial, </a:t>
            </a:r>
            <a:r>
              <a:rPr lang="en-US" dirty="0"/>
              <a:t>minimize the number of trials</a:t>
            </a:r>
          </a:p>
          <a:p>
            <a:pPr marL="342900" indent="-342900">
              <a:buFont typeface="+mj-lt"/>
              <a:buAutoNum type="arabicPeriod"/>
            </a:pPr>
            <a:r>
              <a:rPr lang="en-US" dirty="0"/>
              <a:t>Collect the performance at several configurations</a:t>
            </a:r>
          </a:p>
          <a:p>
            <a:pPr marL="342900" indent="-342900">
              <a:buFont typeface="+mj-lt"/>
              <a:buAutoNum type="arabicPeriod"/>
            </a:pPr>
            <a:r>
              <a:rPr lang="en-US" dirty="0"/>
              <a:t>Make inference and decide what configuration to try </a:t>
            </a:r>
            <a:r>
              <a:rPr lang="en-US" dirty="0" smtClean="0"/>
              <a:t>next</a:t>
            </a:r>
            <a:endParaRPr lang="en-US" dirty="0"/>
          </a:p>
        </p:txBody>
      </p:sp>
      <p:pic>
        <p:nvPicPr>
          <p:cNvPr id="11" name="Εικόνα 10"/>
          <p:cNvPicPr>
            <a:picLocks noChangeAspect="1"/>
          </p:cNvPicPr>
          <p:nvPr/>
        </p:nvPicPr>
        <p:blipFill>
          <a:blip r:embed="rId4"/>
          <a:stretch>
            <a:fillRect/>
          </a:stretch>
        </p:blipFill>
        <p:spPr>
          <a:xfrm>
            <a:off x="266700" y="1066065"/>
            <a:ext cx="4845050" cy="2433356"/>
          </a:xfrm>
          <a:prstGeom prst="rect">
            <a:avLst/>
          </a:prstGeom>
        </p:spPr>
      </p:pic>
      <p:sp>
        <p:nvSpPr>
          <p:cNvPr id="12" name="Ορθογώνιο 11"/>
          <p:cNvSpPr/>
          <p:nvPr/>
        </p:nvSpPr>
        <p:spPr>
          <a:xfrm>
            <a:off x="5499100" y="1302860"/>
            <a:ext cx="2908300" cy="1200329"/>
          </a:xfrm>
          <a:prstGeom prst="rect">
            <a:avLst/>
          </a:prstGeom>
        </p:spPr>
        <p:txBody>
          <a:bodyPr wrap="square">
            <a:spAutoFit/>
          </a:bodyPr>
          <a:lstStyle/>
          <a:p>
            <a:pPr algn="ctr"/>
            <a:r>
              <a:rPr lang="en-US" dirty="0"/>
              <a:t>g(x) ≈ g(x) + h(y)</a:t>
            </a:r>
          </a:p>
          <a:p>
            <a:pPr algn="ctr"/>
            <a:endParaRPr lang="en-US" dirty="0" smtClean="0"/>
          </a:p>
          <a:p>
            <a:pPr algn="ctr"/>
            <a:r>
              <a:rPr lang="en-US" dirty="0" smtClean="0"/>
              <a:t>g(x</a:t>
            </a:r>
            <a:r>
              <a:rPr lang="en-US" dirty="0"/>
              <a:t>) shown in green</a:t>
            </a:r>
          </a:p>
          <a:p>
            <a:pPr algn="ctr"/>
            <a:r>
              <a:rPr lang="en-US" dirty="0"/>
              <a:t>h(y) is shown in yellow</a:t>
            </a:r>
          </a:p>
        </p:txBody>
      </p:sp>
      <p:sp>
        <p:nvSpPr>
          <p:cNvPr id="13" name="Ορθογώνιο 12"/>
          <p:cNvSpPr/>
          <p:nvPr/>
        </p:nvSpPr>
        <p:spPr>
          <a:xfrm>
            <a:off x="5314951" y="2591232"/>
            <a:ext cx="3613150" cy="646331"/>
          </a:xfrm>
          <a:prstGeom prst="rect">
            <a:avLst/>
          </a:prstGeom>
        </p:spPr>
        <p:txBody>
          <a:bodyPr wrap="square">
            <a:spAutoFit/>
          </a:bodyPr>
          <a:lstStyle/>
          <a:p>
            <a:r>
              <a:rPr lang="en-US" sz="1200" i="1" dirty="0" err="1">
                <a:solidFill>
                  <a:srgbClr val="222222"/>
                </a:solidFill>
                <a:latin typeface="Arial" charset="0"/>
              </a:rPr>
              <a:t>Bergstra</a:t>
            </a:r>
            <a:r>
              <a:rPr lang="en-US" sz="1200" i="1" dirty="0">
                <a:solidFill>
                  <a:srgbClr val="222222"/>
                </a:solidFill>
                <a:latin typeface="Arial" charset="0"/>
              </a:rPr>
              <a:t>, James, and </a:t>
            </a:r>
            <a:r>
              <a:rPr lang="en-US" sz="1200" i="1" dirty="0" err="1">
                <a:solidFill>
                  <a:srgbClr val="222222"/>
                </a:solidFill>
                <a:latin typeface="Arial" charset="0"/>
              </a:rPr>
              <a:t>Yoshua</a:t>
            </a:r>
            <a:r>
              <a:rPr lang="en-US" sz="1200" i="1" dirty="0">
                <a:solidFill>
                  <a:srgbClr val="222222"/>
                </a:solidFill>
                <a:latin typeface="Arial" charset="0"/>
              </a:rPr>
              <a:t> </a:t>
            </a:r>
            <a:r>
              <a:rPr lang="en-US" sz="1200" i="1" dirty="0" err="1">
                <a:solidFill>
                  <a:srgbClr val="222222"/>
                </a:solidFill>
                <a:latin typeface="Arial" charset="0"/>
              </a:rPr>
              <a:t>Bengio</a:t>
            </a:r>
            <a:r>
              <a:rPr lang="en-US" sz="1200" i="1" dirty="0">
                <a:solidFill>
                  <a:srgbClr val="222222"/>
                </a:solidFill>
                <a:latin typeface="Arial" charset="0"/>
              </a:rPr>
              <a:t>. "</a:t>
            </a:r>
            <a:r>
              <a:rPr lang="en-US" sz="1200" i="1" dirty="0">
                <a:solidFill>
                  <a:srgbClr val="222222"/>
                </a:solidFill>
                <a:latin typeface="Arial" charset="0"/>
                <a:hlinkClick r:id="rId5"/>
              </a:rPr>
              <a:t>Random search for hyper-parameter optimization.</a:t>
            </a:r>
            <a:r>
              <a:rPr lang="en-US" sz="1200" i="1" dirty="0">
                <a:solidFill>
                  <a:srgbClr val="222222"/>
                </a:solidFill>
                <a:latin typeface="Arial" charset="0"/>
              </a:rPr>
              <a:t>" Journal of Machine Learning </a:t>
            </a:r>
            <a:r>
              <a:rPr lang="en-US" sz="1200" i="1" dirty="0" smtClean="0">
                <a:solidFill>
                  <a:srgbClr val="222222"/>
                </a:solidFill>
                <a:latin typeface="Arial" charset="0"/>
              </a:rPr>
              <a:t>Research, Feb </a:t>
            </a:r>
            <a:r>
              <a:rPr lang="en-US" sz="1200" i="1" dirty="0">
                <a:solidFill>
                  <a:srgbClr val="222222"/>
                </a:solidFill>
                <a:latin typeface="Arial" charset="0"/>
              </a:rPr>
              <a:t>(</a:t>
            </a:r>
            <a:r>
              <a:rPr lang="en-US" sz="1200" i="1" dirty="0" smtClean="0">
                <a:solidFill>
                  <a:srgbClr val="222222"/>
                </a:solidFill>
                <a:latin typeface="Arial" charset="0"/>
              </a:rPr>
              <a:t>2012)</a:t>
            </a:r>
            <a:endParaRPr lang="el-GR" sz="1200" i="1" dirty="0"/>
          </a:p>
        </p:txBody>
      </p:sp>
      <p:sp>
        <p:nvSpPr>
          <p:cNvPr id="14" name="TextBox 13"/>
          <p:cNvSpPr txBox="1"/>
          <p:nvPr/>
        </p:nvSpPr>
        <p:spPr>
          <a:xfrm>
            <a:off x="6737467" y="5326252"/>
            <a:ext cx="2089033" cy="369332"/>
          </a:xfrm>
          <a:prstGeom prst="rect">
            <a:avLst/>
          </a:prstGeom>
          <a:noFill/>
        </p:spPr>
        <p:txBody>
          <a:bodyPr wrap="none" rtlCol="0">
            <a:spAutoFit/>
          </a:bodyPr>
          <a:lstStyle/>
          <a:p>
            <a:r>
              <a:rPr lang="en-US" dirty="0" smtClean="0">
                <a:hlinkClick r:id="rId6"/>
              </a:rPr>
              <a:t>Library available!</a:t>
            </a:r>
            <a:endParaRPr lang="el-GR" dirty="0"/>
          </a:p>
        </p:txBody>
      </p:sp>
    </p:spTree>
    <p:extLst>
      <p:ext uri="{BB962C8B-B14F-4D97-AF65-F5344CB8AC3E}">
        <p14:creationId xmlns:p14="http://schemas.microsoft.com/office/powerpoint/2010/main" xmlns="" val="12857587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182563"/>
            <a:ext cx="8041440" cy="858837"/>
          </a:xfrm>
        </p:spPr>
        <p:txBody>
          <a:bodyPr/>
          <a:lstStyle/>
          <a:p>
            <a:r>
              <a:rPr lang="en-US" dirty="0" smtClean="0"/>
              <a:t>Outline</a:t>
            </a:r>
            <a:endParaRPr lang="en-US" dirty="0"/>
          </a:p>
        </p:txBody>
      </p:sp>
      <p:sp>
        <p:nvSpPr>
          <p:cNvPr id="5" name="Rectangle 4"/>
          <p:cNvSpPr/>
          <p:nvPr/>
        </p:nvSpPr>
        <p:spPr>
          <a:xfrm>
            <a:off x="457200" y="1216174"/>
            <a:ext cx="8229600" cy="4708981"/>
          </a:xfrm>
          <a:prstGeom prst="rect">
            <a:avLst/>
          </a:prstGeom>
        </p:spPr>
        <p:txBody>
          <a:bodyPr wrap="square">
            <a:spAutoFit/>
          </a:bodyPr>
          <a:lstStyle/>
          <a:p>
            <a:pPr marL="342900" indent="-342900">
              <a:buFont typeface="Wingdings" charset="2"/>
              <a:buChar char="q"/>
            </a:pPr>
            <a:r>
              <a:rPr lang="en-US" sz="2000" dirty="0" smtClean="0"/>
              <a:t>Machine Learning basics</a:t>
            </a:r>
          </a:p>
          <a:p>
            <a:pPr marL="342900" indent="-342900">
              <a:buFont typeface="Wingdings" charset="2"/>
              <a:buChar char="q"/>
            </a:pPr>
            <a:r>
              <a:rPr lang="en-US" sz="2000" dirty="0" smtClean="0"/>
              <a:t>Introduction to Deep Learning</a:t>
            </a:r>
          </a:p>
          <a:p>
            <a:pPr marL="800100" lvl="1" indent="-342900">
              <a:buFont typeface="Wingdings" charset="2"/>
              <a:buChar char="§"/>
            </a:pPr>
            <a:r>
              <a:rPr lang="en-US" sz="2000" dirty="0" smtClean="0"/>
              <a:t>what </a:t>
            </a:r>
            <a:r>
              <a:rPr lang="en-US" sz="2000" dirty="0"/>
              <a:t>is Deep </a:t>
            </a:r>
            <a:r>
              <a:rPr lang="en-US" sz="2000" dirty="0" smtClean="0"/>
              <a:t>Learning</a:t>
            </a:r>
            <a:endParaRPr lang="en-US" sz="2000" dirty="0"/>
          </a:p>
          <a:p>
            <a:pPr marL="800100" lvl="1" indent="-342900">
              <a:buFont typeface="Wingdings" charset="2"/>
              <a:buChar char="§"/>
            </a:pPr>
            <a:r>
              <a:rPr lang="en-US" sz="2000" dirty="0" smtClean="0"/>
              <a:t>why </a:t>
            </a:r>
            <a:r>
              <a:rPr lang="en-US" sz="2000" dirty="0"/>
              <a:t>is it </a:t>
            </a:r>
            <a:r>
              <a:rPr lang="en-US" sz="2000" dirty="0" smtClean="0"/>
              <a:t>useful</a:t>
            </a:r>
          </a:p>
          <a:p>
            <a:pPr marL="342900" indent="-342900">
              <a:buFont typeface="Wingdings" charset="2"/>
              <a:buChar char="q"/>
            </a:pPr>
            <a:r>
              <a:rPr lang="en-US" sz="2000" dirty="0" smtClean="0"/>
              <a:t>Main </a:t>
            </a:r>
            <a:r>
              <a:rPr lang="en-US" sz="2000" dirty="0"/>
              <a:t>components/hyper-parameters: </a:t>
            </a:r>
            <a:endParaRPr lang="en-US" sz="2000" dirty="0" smtClean="0"/>
          </a:p>
          <a:p>
            <a:pPr marL="800100" lvl="1" indent="-342900">
              <a:buFont typeface="Wingdings" charset="2"/>
              <a:buChar char="§"/>
            </a:pPr>
            <a:r>
              <a:rPr lang="en-US" sz="2000" dirty="0" smtClean="0"/>
              <a:t>activation functions</a:t>
            </a:r>
            <a:endParaRPr lang="en-US" sz="2000" dirty="0"/>
          </a:p>
          <a:p>
            <a:pPr marL="800100" lvl="1" indent="-342900">
              <a:buFont typeface="Wingdings" charset="2"/>
              <a:buChar char="§"/>
            </a:pPr>
            <a:r>
              <a:rPr lang="en-US" sz="2000" dirty="0" smtClean="0"/>
              <a:t>optimizers</a:t>
            </a:r>
            <a:r>
              <a:rPr lang="en-US" sz="2000" dirty="0"/>
              <a:t>, </a:t>
            </a:r>
            <a:r>
              <a:rPr lang="en-US" sz="2000" dirty="0" smtClean="0"/>
              <a:t>cost functions and training</a:t>
            </a:r>
          </a:p>
          <a:p>
            <a:pPr marL="800100" lvl="1" indent="-342900">
              <a:buFont typeface="Wingdings" charset="2"/>
              <a:buChar char="§"/>
            </a:pPr>
            <a:r>
              <a:rPr lang="en-US" sz="2000" dirty="0" smtClean="0"/>
              <a:t>regularization </a:t>
            </a:r>
            <a:r>
              <a:rPr lang="en-US" sz="2000" dirty="0"/>
              <a:t>methods </a:t>
            </a:r>
            <a:endParaRPr lang="en-US" sz="2000" dirty="0" smtClean="0"/>
          </a:p>
          <a:p>
            <a:pPr marL="800100" lvl="1" indent="-342900">
              <a:buFont typeface="Wingdings" charset="2"/>
              <a:buChar char="§"/>
            </a:pPr>
            <a:r>
              <a:rPr lang="en-US" sz="2000" dirty="0" smtClean="0"/>
              <a:t>tuning</a:t>
            </a:r>
          </a:p>
          <a:p>
            <a:pPr marL="800100" lvl="1" indent="-342900">
              <a:buFont typeface="Wingdings" charset="2"/>
              <a:buChar char="§"/>
            </a:pPr>
            <a:r>
              <a:rPr lang="en-US" sz="2000" dirty="0" smtClean="0"/>
              <a:t>classification </a:t>
            </a:r>
            <a:r>
              <a:rPr lang="en-US" sz="2000" dirty="0"/>
              <a:t>vs. regression tasks</a:t>
            </a:r>
          </a:p>
          <a:p>
            <a:pPr marL="342900" indent="-342900">
              <a:buFont typeface="Wingdings" charset="2"/>
              <a:buChar char="q"/>
            </a:pPr>
            <a:r>
              <a:rPr lang="en-US" sz="2000" dirty="0" smtClean="0"/>
              <a:t>DNN basic architectures: </a:t>
            </a:r>
          </a:p>
          <a:p>
            <a:pPr marL="800100" lvl="1" indent="-342900">
              <a:buFont typeface="Wingdings" charset="2"/>
              <a:buChar char="§"/>
            </a:pPr>
            <a:r>
              <a:rPr lang="en-US" sz="2000" dirty="0"/>
              <a:t>c</a:t>
            </a:r>
            <a:r>
              <a:rPr lang="en-US" sz="2000" dirty="0" smtClean="0"/>
              <a:t>onvolutional</a:t>
            </a:r>
          </a:p>
          <a:p>
            <a:pPr marL="800100" lvl="1" indent="-342900">
              <a:buFont typeface="Wingdings" charset="2"/>
              <a:buChar char="§"/>
            </a:pPr>
            <a:r>
              <a:rPr lang="en-US" sz="2000" dirty="0"/>
              <a:t>r</a:t>
            </a:r>
            <a:r>
              <a:rPr lang="en-US" sz="2000" dirty="0" smtClean="0"/>
              <a:t>ecurrent</a:t>
            </a:r>
          </a:p>
          <a:p>
            <a:pPr marL="800100" lvl="1" indent="-342900">
              <a:buFont typeface="Wingdings" charset="2"/>
              <a:buChar char="§"/>
            </a:pPr>
            <a:r>
              <a:rPr lang="en-US" sz="2000" dirty="0"/>
              <a:t>a</a:t>
            </a:r>
            <a:r>
              <a:rPr lang="en-US" sz="2000" dirty="0" smtClean="0"/>
              <a:t>ttention mechanism</a:t>
            </a:r>
            <a:endParaRPr lang="en-US" sz="2000" dirty="0"/>
          </a:p>
          <a:p>
            <a:pPr marL="342900" indent="-342900">
              <a:buFont typeface="Wingdings" charset="2"/>
              <a:buChar char="q"/>
            </a:pPr>
            <a:r>
              <a:rPr lang="en-US" sz="2000" dirty="0" smtClean="0"/>
              <a:t>Application example: Relation Extraction</a:t>
            </a:r>
            <a:endParaRPr lang="en-US" sz="2000" dirty="0"/>
          </a:p>
        </p:txBody>
      </p:sp>
      <p:sp>
        <p:nvSpPr>
          <p:cNvPr id="3" name="Ορθογώνιο 2"/>
          <p:cNvSpPr/>
          <p:nvPr/>
        </p:nvSpPr>
        <p:spPr>
          <a:xfrm>
            <a:off x="793750" y="6068784"/>
            <a:ext cx="7556500" cy="369332"/>
          </a:xfrm>
          <a:prstGeom prst="rect">
            <a:avLst/>
          </a:prstGeom>
        </p:spPr>
        <p:txBody>
          <a:bodyPr wrap="square">
            <a:spAutoFit/>
          </a:bodyPr>
          <a:lstStyle/>
          <a:p>
            <a:r>
              <a:rPr lang="en-US" dirty="0" smtClean="0"/>
              <a:t>Most material from </a:t>
            </a:r>
            <a:r>
              <a:rPr lang="en-US" dirty="0">
                <a:hlinkClick r:id="rId2"/>
              </a:rPr>
              <a:t>CS224 NLP with DL course at Stanford</a:t>
            </a:r>
            <a:endParaRPr lang="el-GR" dirty="0"/>
          </a:p>
        </p:txBody>
      </p:sp>
      <p:grpSp>
        <p:nvGrpSpPr>
          <p:cNvPr id="9" name="Ομάδα 8"/>
          <p:cNvGrpSpPr/>
          <p:nvPr/>
        </p:nvGrpSpPr>
        <p:grpSpPr>
          <a:xfrm>
            <a:off x="5704251" y="2833685"/>
            <a:ext cx="3265638" cy="2646878"/>
            <a:chOff x="5554126" y="3570664"/>
            <a:chExt cx="3265638" cy="2646878"/>
          </a:xfrm>
        </p:grpSpPr>
        <p:sp>
          <p:nvSpPr>
            <p:cNvPr id="10" name="TextBox 9"/>
            <p:cNvSpPr txBox="1"/>
            <p:nvPr/>
          </p:nvSpPr>
          <p:spPr>
            <a:xfrm>
              <a:off x="5554126" y="4300568"/>
              <a:ext cx="3265638" cy="1477328"/>
            </a:xfrm>
            <a:prstGeom prst="rect">
              <a:avLst/>
            </a:prstGeom>
            <a:noFill/>
          </p:spPr>
          <p:txBody>
            <a:bodyPr wrap="none" rtlCol="0">
              <a:spAutoFit/>
            </a:bodyPr>
            <a:lstStyle/>
            <a:p>
              <a:pPr algn="ctr"/>
              <a:r>
                <a:rPr lang="en-US" dirty="0"/>
                <a:t>Backpropagation</a:t>
              </a:r>
              <a:endParaRPr lang="el-GR" dirty="0"/>
            </a:p>
            <a:p>
              <a:pPr algn="ctr"/>
              <a:r>
                <a:rPr lang="en-US" dirty="0" smtClean="0"/>
                <a:t>GANs &amp; Adversarial training</a:t>
              </a:r>
            </a:p>
            <a:p>
              <a:pPr algn="ctr"/>
              <a:r>
                <a:rPr lang="en-US" dirty="0" smtClean="0"/>
                <a:t>Bayesian Deep Learning</a:t>
              </a:r>
            </a:p>
            <a:p>
              <a:pPr algn="ctr"/>
              <a:r>
                <a:rPr lang="en-US" dirty="0" smtClean="0"/>
                <a:t>Generative models</a:t>
              </a:r>
            </a:p>
            <a:p>
              <a:pPr algn="ctr"/>
              <a:r>
                <a:rPr lang="en-US" dirty="0" smtClean="0"/>
                <a:t>Unsupervised / </a:t>
              </a:r>
              <a:r>
                <a:rPr lang="en-US" dirty="0" err="1" smtClean="0"/>
                <a:t>Pretraining</a:t>
              </a:r>
              <a:endParaRPr lang="en-US" dirty="0" smtClean="0"/>
            </a:p>
          </p:txBody>
        </p:sp>
        <p:sp>
          <p:nvSpPr>
            <p:cNvPr id="11" name="TextBox 10"/>
            <p:cNvSpPr txBox="1"/>
            <p:nvPr/>
          </p:nvSpPr>
          <p:spPr>
            <a:xfrm>
              <a:off x="6603760" y="3570664"/>
              <a:ext cx="2149522" cy="2646878"/>
            </a:xfrm>
            <a:prstGeom prst="rect">
              <a:avLst/>
            </a:prstGeom>
            <a:noFill/>
          </p:spPr>
          <p:txBody>
            <a:bodyPr wrap="square" rtlCol="0">
              <a:spAutoFit/>
            </a:bodyPr>
            <a:lstStyle/>
            <a:p>
              <a:r>
                <a:rPr lang="en-US" sz="16600" dirty="0" smtClean="0">
                  <a:solidFill>
                    <a:srgbClr val="FF0000"/>
                  </a:solidFill>
                </a:rPr>
                <a:t>x</a:t>
              </a:r>
              <a:endParaRPr lang="el-GR" sz="11500" dirty="0">
                <a:solidFill>
                  <a:srgbClr val="FF0000"/>
                </a:solidFill>
              </a:endParaRPr>
            </a:p>
          </p:txBody>
        </p:sp>
      </p:grpSp>
    </p:spTree>
    <p:extLst>
      <p:ext uri="{BB962C8B-B14F-4D97-AF65-F5344CB8AC3E}">
        <p14:creationId xmlns:p14="http://schemas.microsoft.com/office/powerpoint/2010/main" xmlns="" val="32424571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Loss functions and output</a:t>
            </a:r>
            <a:endParaRPr lang="en-US" dirty="0"/>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r>
              <a:rPr lang="en-US" sz="2000" b="1" dirty="0" smtClean="0">
                <a:solidFill>
                  <a:schemeClr val="accent2"/>
                </a:solidFill>
              </a:rPr>
              <a:t>Classification</a:t>
            </a:r>
            <a:endParaRPr lang="el-GR" b="1" dirty="0">
              <a:solidFill>
                <a:schemeClr val="accent2"/>
              </a:solidFill>
            </a:endParaRPr>
          </a:p>
        </p:txBody>
      </p:sp>
      <p:sp>
        <p:nvSpPr>
          <p:cNvPr id="17" name="TextBox 16"/>
          <p:cNvSpPr txBox="1"/>
          <p:nvPr/>
        </p:nvSpPr>
        <p:spPr>
          <a:xfrm>
            <a:off x="6201442" y="1053128"/>
            <a:ext cx="1515158" cy="400110"/>
          </a:xfrm>
          <a:prstGeom prst="rect">
            <a:avLst/>
          </a:prstGeom>
          <a:noFill/>
        </p:spPr>
        <p:txBody>
          <a:bodyPr wrap="none" rtlCol="0">
            <a:spAutoFit/>
          </a:bodyPr>
          <a:lstStyle/>
          <a:p>
            <a:r>
              <a:rPr lang="en-US" sz="2000" b="1" dirty="0" smtClean="0">
                <a:solidFill>
                  <a:schemeClr val="accent2"/>
                </a:solidFill>
              </a:rPr>
              <a:t>Regression</a:t>
            </a:r>
            <a:endParaRPr lang="el-GR" b="1" dirty="0">
              <a:solidFill>
                <a:schemeClr val="accent2"/>
              </a:solidFill>
            </a:endParaRPr>
          </a:p>
        </p:txBody>
      </p:sp>
      <p:sp>
        <p:nvSpPr>
          <p:cNvPr id="18" name="Ορθογώνιο 17"/>
          <p:cNvSpPr/>
          <p:nvPr/>
        </p:nvSpPr>
        <p:spPr>
          <a:xfrm>
            <a:off x="296096" y="1680577"/>
            <a:ext cx="1287532" cy="646331"/>
          </a:xfrm>
          <a:prstGeom prst="rect">
            <a:avLst/>
          </a:prstGeom>
        </p:spPr>
        <p:txBody>
          <a:bodyPr wrap="none">
            <a:spAutoFit/>
          </a:bodyPr>
          <a:lstStyle/>
          <a:p>
            <a:r>
              <a:rPr lang="en-US" b="1" dirty="0">
                <a:solidFill>
                  <a:srgbClr val="222222"/>
                </a:solidFill>
              </a:rPr>
              <a:t>Training </a:t>
            </a:r>
            <a:endParaRPr lang="en-US" b="1" dirty="0" smtClean="0">
              <a:solidFill>
                <a:srgbClr val="222222"/>
              </a:solidFill>
            </a:endParaRPr>
          </a:p>
          <a:p>
            <a:r>
              <a:rPr lang="en-US" b="1" dirty="0" smtClean="0">
                <a:solidFill>
                  <a:srgbClr val="222222"/>
                </a:solidFill>
              </a:rPr>
              <a:t>examples</a:t>
            </a:r>
            <a:endParaRPr lang="el-GR" dirty="0"/>
          </a:p>
        </p:txBody>
      </p:sp>
      <p:sp>
        <p:nvSpPr>
          <p:cNvPr id="19" name="TextBox 18"/>
          <p:cNvSpPr txBox="1"/>
          <p:nvPr/>
        </p:nvSpPr>
        <p:spPr>
          <a:xfrm>
            <a:off x="1812228" y="1715571"/>
            <a:ext cx="3301379" cy="646331"/>
          </a:xfrm>
          <a:prstGeom prst="rect">
            <a:avLst/>
          </a:prstGeom>
          <a:noFill/>
        </p:spPr>
        <p:txBody>
          <a:bodyPr wrap="square" rtlCol="0">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{class_1, ..., </a:t>
            </a:r>
            <a:r>
              <a:rPr lang="en-US" dirty="0" err="1">
                <a:solidFill>
                  <a:srgbClr val="222222"/>
                </a:solidFill>
              </a:rPr>
              <a:t>class_n</a:t>
            </a:r>
            <a:r>
              <a:rPr lang="en-US" dirty="0">
                <a:solidFill>
                  <a:srgbClr val="222222"/>
                </a:solidFill>
              </a:rPr>
              <a:t>} </a:t>
            </a:r>
            <a:endParaRPr lang="en-US" dirty="0" smtClean="0">
              <a:solidFill>
                <a:srgbClr val="222222"/>
              </a:solidFill>
            </a:endParaRPr>
          </a:p>
          <a:p>
            <a:pPr algn="ctr"/>
            <a:r>
              <a:rPr lang="en-US" dirty="0" smtClean="0">
                <a:solidFill>
                  <a:srgbClr val="222222"/>
                </a:solidFill>
              </a:rPr>
              <a:t>(</a:t>
            </a:r>
            <a:r>
              <a:rPr lang="en-US" dirty="0">
                <a:solidFill>
                  <a:srgbClr val="222222"/>
                </a:solidFill>
              </a:rPr>
              <a:t>one-hot encoding)</a:t>
            </a:r>
            <a:endParaRPr lang="el-GR" dirty="0"/>
          </a:p>
        </p:txBody>
      </p:sp>
      <p:sp>
        <p:nvSpPr>
          <p:cNvPr id="20" name="Ορθογώνιο 19"/>
          <p:cNvSpPr/>
          <p:nvPr/>
        </p:nvSpPr>
        <p:spPr>
          <a:xfrm>
            <a:off x="5777848" y="1723111"/>
            <a:ext cx="2814872" cy="369332"/>
          </a:xfrm>
          <a:prstGeom prst="rect">
            <a:avLst/>
          </a:prstGeom>
        </p:spPr>
        <p:txBody>
          <a:bodyPr wrap="square">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R</a:t>
            </a:r>
            <a:r>
              <a:rPr lang="en-US" baseline="30000" dirty="0">
                <a:solidFill>
                  <a:srgbClr val="222222"/>
                </a:solidFill>
              </a:rPr>
              <a:t>m</a:t>
            </a:r>
            <a:endParaRPr lang="en-US" dirty="0">
              <a:solidFill>
                <a:srgbClr val="222222"/>
              </a:solidFill>
            </a:endParaRPr>
          </a:p>
        </p:txBody>
      </p:sp>
      <p:sp>
        <p:nvSpPr>
          <p:cNvPr id="21" name="Ορθογώνιο 20"/>
          <p:cNvSpPr/>
          <p:nvPr/>
        </p:nvSpPr>
        <p:spPr>
          <a:xfrm>
            <a:off x="296096" y="2733158"/>
            <a:ext cx="1008609" cy="646331"/>
          </a:xfrm>
          <a:prstGeom prst="rect">
            <a:avLst/>
          </a:prstGeom>
        </p:spPr>
        <p:txBody>
          <a:bodyPr wrap="none">
            <a:spAutoFit/>
          </a:bodyPr>
          <a:lstStyle/>
          <a:p>
            <a:r>
              <a:rPr lang="en-US" b="1" dirty="0" smtClean="0">
                <a:solidFill>
                  <a:srgbClr val="222222"/>
                </a:solidFill>
              </a:rPr>
              <a:t>Output </a:t>
            </a:r>
          </a:p>
          <a:p>
            <a:r>
              <a:rPr lang="en-US" b="1" dirty="0" smtClean="0">
                <a:solidFill>
                  <a:srgbClr val="222222"/>
                </a:solidFill>
              </a:rPr>
              <a:t>Layer</a:t>
            </a:r>
            <a:endParaRPr lang="el-GR" dirty="0"/>
          </a:p>
        </p:txBody>
      </p:sp>
      <p:sp>
        <p:nvSpPr>
          <p:cNvPr id="22" name="TextBox 21"/>
          <p:cNvSpPr txBox="1"/>
          <p:nvPr/>
        </p:nvSpPr>
        <p:spPr>
          <a:xfrm>
            <a:off x="1572420" y="2669103"/>
            <a:ext cx="3825080" cy="615553"/>
          </a:xfrm>
          <a:prstGeom prst="rect">
            <a:avLst/>
          </a:prstGeom>
          <a:noFill/>
        </p:spPr>
        <p:txBody>
          <a:bodyPr wrap="square" rtlCol="0">
            <a:spAutoFit/>
          </a:bodyPr>
          <a:lstStyle/>
          <a:p>
            <a:pPr algn="ctr"/>
            <a:r>
              <a:rPr lang="en-US" dirty="0" smtClean="0"/>
              <a:t>Soft-max</a:t>
            </a:r>
          </a:p>
          <a:p>
            <a:pPr algn="ctr"/>
            <a:r>
              <a:rPr lang="en-US" sz="1600" dirty="0" smtClean="0"/>
              <a:t> [map </a:t>
            </a:r>
            <a:r>
              <a:rPr lang="en-US" sz="1600" dirty="0" smtClean="0">
                <a:solidFill>
                  <a:srgbClr val="222222"/>
                </a:solidFill>
              </a:rPr>
              <a:t>R</a:t>
            </a:r>
            <a:r>
              <a:rPr lang="en-US" sz="1600" baseline="30000" dirty="0" smtClean="0">
                <a:solidFill>
                  <a:srgbClr val="222222"/>
                </a:solidFill>
              </a:rPr>
              <a:t>n </a:t>
            </a:r>
            <a:r>
              <a:rPr lang="en-US" sz="1600" dirty="0" smtClean="0">
                <a:solidFill>
                  <a:srgbClr val="222222"/>
                </a:solidFill>
              </a:rPr>
              <a:t>to a probability distribution]</a:t>
            </a:r>
            <a:endParaRPr lang="el-GR" sz="1600" dirty="0"/>
          </a:p>
        </p:txBody>
      </p:sp>
      <p:sp>
        <p:nvSpPr>
          <p:cNvPr id="23" name="Ορθογώνιο 22"/>
          <p:cNvSpPr/>
          <p:nvPr/>
        </p:nvSpPr>
        <p:spPr>
          <a:xfrm>
            <a:off x="5777848" y="2678668"/>
            <a:ext cx="2814872" cy="646331"/>
          </a:xfrm>
          <a:prstGeom prst="rect">
            <a:avLst/>
          </a:prstGeom>
        </p:spPr>
        <p:txBody>
          <a:bodyPr wrap="square">
            <a:spAutoFit/>
          </a:bodyPr>
          <a:lstStyle/>
          <a:p>
            <a:pPr algn="ctr"/>
            <a:r>
              <a:rPr lang="en-US" dirty="0" smtClean="0">
                <a:solidFill>
                  <a:srgbClr val="222222"/>
                </a:solidFill>
              </a:rPr>
              <a:t>Linear </a:t>
            </a:r>
            <a:r>
              <a:rPr lang="en-US" smtClean="0">
                <a:solidFill>
                  <a:srgbClr val="222222"/>
                </a:solidFill>
              </a:rPr>
              <a:t>(Identity) </a:t>
            </a:r>
          </a:p>
          <a:p>
            <a:pPr algn="ctr"/>
            <a:r>
              <a:rPr lang="en-US" dirty="0" smtClean="0">
                <a:solidFill>
                  <a:srgbClr val="222222"/>
                </a:solidFill>
              </a:rPr>
              <a:t>or Sigmoid</a:t>
            </a:r>
            <a:endParaRPr lang="en-US" dirty="0">
              <a:solidFill>
                <a:srgbClr val="222222"/>
              </a:solidFill>
            </a:endParaRPr>
          </a:p>
        </p:txBody>
      </p:sp>
      <p:sp>
        <p:nvSpPr>
          <p:cNvPr id="24" name="Ορθογώνιο 23"/>
          <p:cNvSpPr/>
          <p:nvPr/>
        </p:nvSpPr>
        <p:spPr>
          <a:xfrm>
            <a:off x="296095" y="4442547"/>
            <a:ext cx="1327608" cy="646331"/>
          </a:xfrm>
          <a:prstGeom prst="rect">
            <a:avLst/>
          </a:prstGeom>
        </p:spPr>
        <p:txBody>
          <a:bodyPr wrap="none">
            <a:spAutoFit/>
          </a:bodyPr>
          <a:lstStyle/>
          <a:p>
            <a:r>
              <a:rPr lang="en-US" b="1" dirty="0" smtClean="0">
                <a:solidFill>
                  <a:srgbClr val="222222"/>
                </a:solidFill>
              </a:rPr>
              <a:t>Cost (loss)</a:t>
            </a:r>
          </a:p>
          <a:p>
            <a:r>
              <a:rPr lang="en-US" b="1" dirty="0" smtClean="0">
                <a:solidFill>
                  <a:srgbClr val="222222"/>
                </a:solidFill>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algn="ctr"/>
            <a:r>
              <a:rPr lang="en-US" dirty="0" smtClean="0"/>
              <a:t>Cross-entropy</a:t>
            </a:r>
            <a:endParaRPr lang="el-GR" dirty="0"/>
          </a:p>
        </p:txBody>
      </p:sp>
      <p:sp>
        <p:nvSpPr>
          <p:cNvPr id="26" name="Ορθογώνιο 25"/>
          <p:cNvSpPr/>
          <p:nvPr/>
        </p:nvSpPr>
        <p:spPr>
          <a:xfrm>
            <a:off x="5777848" y="4455328"/>
            <a:ext cx="2814872" cy="369332"/>
          </a:xfrm>
          <a:prstGeom prst="rect">
            <a:avLst/>
          </a:prstGeom>
        </p:spPr>
        <p:txBody>
          <a:bodyPr wrap="square">
            <a:spAutoFit/>
          </a:bodyPr>
          <a:lstStyle/>
          <a:p>
            <a:pPr algn="ctr"/>
            <a:r>
              <a:rPr lang="en-US" dirty="0" smtClean="0">
                <a:solidFill>
                  <a:srgbClr val="222222"/>
                </a:solidFill>
              </a:rPr>
              <a:t>Mean Squared Error</a:t>
            </a:r>
            <a:endParaRPr lang="en-US" dirty="0">
              <a:solidFill>
                <a:srgbClr val="222222"/>
              </a:solidFill>
            </a:endParaRP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r>
              <a:rPr lang="el-GR" sz="1400" dirty="0"/>
              <a:t>f(x)=x</a:t>
            </a:r>
          </a:p>
        </p:txBody>
      </p:sp>
      <p:sp>
        <p:nvSpPr>
          <p:cNvPr id="36" name="TextBox 35"/>
          <p:cNvSpPr txBox="1"/>
          <p:nvPr/>
        </p:nvSpPr>
        <p:spPr>
          <a:xfrm>
            <a:off x="213414" y="6255541"/>
            <a:ext cx="2308645" cy="369332"/>
          </a:xfrm>
          <a:prstGeom prst="rect">
            <a:avLst/>
          </a:prstGeom>
          <a:noFill/>
        </p:spPr>
        <p:txBody>
          <a:bodyPr wrap="none" rtlCol="0">
            <a:spAutoFit/>
          </a:bodyPr>
          <a:lstStyle/>
          <a:p>
            <a:r>
              <a:rPr lang="en-US" dirty="0">
                <a:hlinkClick r:id="rId5"/>
              </a:rPr>
              <a:t>L</a:t>
            </a:r>
            <a:r>
              <a:rPr lang="en-US" dirty="0" smtClean="0">
                <a:hlinkClick r:id="rId5"/>
              </a:rPr>
              <a:t>ist of loss functions</a:t>
            </a:r>
            <a:endParaRPr lang="el-GR" dirty="0"/>
          </a:p>
        </p:txBody>
      </p:sp>
      <mc:AlternateContent xmlns:mc="http://schemas.openxmlformats.org/markup-compatibility/2006">
        <mc:Choice xmlns:a14="http://schemas.microsoft.com/office/drawing/2010/main" xmlns=""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m:t>
                      </m:r>
                      <m:r>
                        <a:rPr lang="en-US" sz="1400" b="0" i="1" smtClean="0">
                          <a:latin typeface="Cambria Math" charset="0"/>
                        </a:rPr>
                        <m:t>−</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𝑘</m:t>
                              </m:r>
                              <m:r>
                                <a:rPr lang="en-US" sz="1400" b="0" i="1" smtClean="0">
                                  <a:latin typeface="Cambria Math" charset="0"/>
                                </a:rPr>
                                <m:t>=1</m:t>
                              </m:r>
                            </m:sub>
                            <m:sup>
                              <m:r>
                                <a:rPr lang="en-US" sz="1400" b="0" i="1" smtClean="0">
                                  <a:latin typeface="Cambria Math" charset="0"/>
                                </a:rPr>
                                <m:t>𝐾</m:t>
                              </m:r>
                            </m:sup>
                            <m:e>
                              <m:d>
                                <m:dPr>
                                  <m:begChr m:val="["/>
                                  <m:endChr m:val="]"/>
                                  <m:ctrlPr>
                                    <a:rPr lang="mr-IN" sz="1400" b="0" i="1" smtClean="0">
                                      <a:latin typeface="Cambria Math" panose="02040503050406030204" pitchFamily="18" charset="0"/>
                                    </a:rPr>
                                  </m:ctrlPr>
                                </m:dPr>
                                <m:e>
                                  <m:sSubSup>
                                    <m:sSubSupPr>
                                      <m:ctrlPr>
                                        <a:rPr lang="en-US" sz="1400" b="0" i="1" smtClean="0">
                                          <a:latin typeface="Cambria Math" panose="02040503050406030204" pitchFamily="18" charset="0"/>
                                        </a:rPr>
                                      </m:ctrlPr>
                                    </m:sSubSupPr>
                                    <m:e>
                                      <m:r>
                                        <a:rPr lang="en-US" sz="1400" b="0" i="1" smtClean="0">
                                          <a:latin typeface="Cambria Math" charset="0"/>
                                        </a:rPr>
                                        <m:t>𝑦</m:t>
                                      </m:r>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func>
                                    <m:funcPr>
                                      <m:ctrlPr>
                                        <a:rPr lang="en-US" sz="1400" b="0" i="1" smtClean="0">
                                          <a:latin typeface="Cambria Math" panose="02040503050406030204" pitchFamily="18" charset="0"/>
                                        </a:rPr>
                                      </m:ctrlPr>
                                    </m:funcPr>
                                    <m:fName>
                                      <m:r>
                                        <m:rPr>
                                          <m:sty m:val="p"/>
                                        </m:rPr>
                                        <a:rPr lang="en-US" sz="1400" b="0" i="0" smtClean="0">
                                          <a:latin typeface="Cambria Math" charset="0"/>
                                        </a:rPr>
                                        <m:t>log</m:t>
                                      </m:r>
                                    </m:fName>
                                    <m:e>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b="0" i="1" smtClean="0">
                                                  <a:latin typeface="Cambria Math" charset="0"/>
                                                </a:rPr>
                                                <m:t>𝑦</m:t>
                                              </m:r>
                                            </m:e>
                                          </m:acc>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r>
                                        <a:rPr lang="en-US" sz="1400" b="0" i="1" smtClean="0">
                                          <a:latin typeface="Cambria Math" charset="0"/>
                                        </a:rPr>
                                        <m:t>+</m:t>
                                      </m:r>
                                      <m:d>
                                        <m:dPr>
                                          <m:ctrlPr>
                                            <a:rPr lang="mr-IN" sz="1400" b="0" i="1" smtClean="0">
                                              <a:latin typeface="Cambria Math" panose="02040503050406030204" pitchFamily="18" charset="0"/>
                                            </a:rPr>
                                          </m:ctrlPr>
                                        </m:dPr>
                                        <m:e>
                                          <m:r>
                                            <a:rPr lang="en-US" sz="1400" b="0" i="1" smtClean="0">
                                              <a:latin typeface="Cambria Math" charset="0"/>
                                            </a:rPr>
                                            <m:t>1−</m:t>
                                          </m:r>
                                          <m:sSubSup>
                                            <m:sSubSupPr>
                                              <m:ctrlPr>
                                                <a:rPr lang="en-US" sz="1400" i="1">
                                                  <a:latin typeface="Cambria Math" panose="02040503050406030204" pitchFamily="18" charset="0"/>
                                                </a:rPr>
                                              </m:ctrlPr>
                                            </m:sSubSupPr>
                                            <m:e>
                                              <m:r>
                                                <a:rPr lang="en-US" sz="1400" i="1">
                                                  <a:latin typeface="Cambria Math" charset="0"/>
                                                </a:rPr>
                                                <m:t>𝑦</m:t>
                                              </m:r>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e>
                                      </m:d>
                                      <m:r>
                                        <a:rPr lang="en-US" sz="1400" b="0" i="1" smtClean="0">
                                          <a:latin typeface="Cambria Math" charset="0"/>
                                        </a:rPr>
                                        <m:t> </m:t>
                                      </m:r>
                                    </m:e>
                                  </m:func>
                                  <m:func>
                                    <m:funcPr>
                                      <m:ctrlPr>
                                        <a:rPr lang="en-US" sz="1400" i="1">
                                          <a:latin typeface="Cambria Math" panose="02040503050406030204" pitchFamily="18" charset="0"/>
                                        </a:rPr>
                                      </m:ctrlPr>
                                    </m:funcPr>
                                    <m:fName>
                                      <m:r>
                                        <m:rPr>
                                          <m:sty m:val="p"/>
                                        </m:rPr>
                                        <a:rPr lang="en-US" sz="1400">
                                          <a:latin typeface="Cambria Math" charset="0"/>
                                        </a:rPr>
                                        <m:t>log</m:t>
                                      </m:r>
                                    </m:fName>
                                    <m:e>
                                      <m:d>
                                        <m:dPr>
                                          <m:ctrlPr>
                                            <a:rPr lang="mr-IN" sz="1400" i="1" smtClean="0">
                                              <a:latin typeface="Cambria Math" panose="02040503050406030204" pitchFamily="18" charset="0"/>
                                            </a:rPr>
                                          </m:ctrlPr>
                                        </m:dPr>
                                        <m:e>
                                          <m:r>
                                            <a:rPr lang="en-US" sz="1400" i="1">
                                              <a:latin typeface="Cambria Math" charset="0"/>
                                            </a:rPr>
                                            <m:t>1− </m:t>
                                          </m:r>
                                          <m:sSubSup>
                                            <m:sSubSupPr>
                                              <m:ctrlPr>
                                                <a:rPr lang="en-US" sz="1400" i="1">
                                                  <a:latin typeface="Cambria Math" panose="02040503050406030204" pitchFamily="18" charset="0"/>
                                                </a:rPr>
                                              </m:ctrlPr>
                                            </m:sSubSupPr>
                                            <m:e>
                                              <m:acc>
                                                <m:accPr>
                                                  <m:chr m:val="̂"/>
                                                  <m:ctrlPr>
                                                    <a:rPr lang="en-US" sz="1400" i="1">
                                                      <a:latin typeface="Cambria Math" panose="02040503050406030204" pitchFamily="18" charset="0"/>
                                                    </a:rPr>
                                                  </m:ctrlPr>
                                                </m:accPr>
                                                <m:e>
                                                  <m:r>
                                                    <a:rPr lang="en-US" sz="1400" i="1">
                                                      <a:latin typeface="Cambria Math" charset="0"/>
                                                    </a:rPr>
                                                    <m:t>𝑦</m:t>
                                                  </m:r>
                                                </m:e>
                                              </m:acc>
                                            </m:e>
                                            <m:sub>
                                              <m:r>
                                                <a:rPr lang="en-US" sz="1400" i="1">
                                                  <a:latin typeface="Cambria Math" charset="0"/>
                                                </a:rPr>
                                                <m:t>𝑘</m:t>
                                              </m:r>
                                            </m:sub>
                                            <m:sup>
                                              <m:d>
                                                <m:dPr>
                                                  <m:ctrlPr>
                                                    <a:rPr lang="en-US" sz="1400" i="1">
                                                      <a:latin typeface="Cambria Math" panose="02040503050406030204" pitchFamily="18" charset="0"/>
                                                    </a:rPr>
                                                  </m:ctrlPr>
                                                </m:dPr>
                                                <m:e>
                                                  <m:r>
                                                    <a:rPr lang="en-US" sz="1400" i="1">
                                                      <a:latin typeface="Cambria Math" charset="0"/>
                                                    </a:rPr>
                                                    <m:t>𝑖</m:t>
                                                  </m:r>
                                                </m:e>
                                              </m:d>
                                            </m:sup>
                                          </m:sSubSup>
                                        </m:e>
                                      </m:d>
                                    </m:e>
                                  </m:func>
                                </m:e>
                              </m:d>
                            </m:e>
                          </m:nary>
                        </m:e>
                      </m:nary>
                    </m:oMath>
                  </m:oMathPara>
                </a14:m>
                <a:endParaRPr lang="el-GR" sz="1400" dirty="0"/>
              </a:p>
            </p:txBody>
          </p:sp>
        </mc:Choice>
        <mc:Fallback>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sSup>
                            <m:sSupPr>
                              <m:ctrlPr>
                                <a:rPr lang="mr-IN" sz="1400" b="0" i="1" smtClean="0">
                                  <a:latin typeface="Cambria Math" panose="02040503050406030204" pitchFamily="18" charset="0"/>
                                </a:rPr>
                              </m:ctrlPr>
                            </m:sSupPr>
                            <m:e>
                              <m:d>
                                <m:dPr>
                                  <m:ctrlPr>
                                    <a:rPr lang="mr-IN" sz="1400" i="1">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sup>
                              <m:r>
                                <a:rPr lang="en-US" sz="1400" b="0" i="1" smtClean="0">
                                  <a:latin typeface="Cambria Math" charset="0"/>
                                </a:rPr>
                                <m:t>2</m:t>
                              </m:r>
                            </m:sup>
                          </m:sSup>
                        </m:e>
                      </m:nary>
                    </m:oMath>
                  </m:oMathPara>
                </a14:m>
                <a:endParaRPr lang="el-GR" sz="1400" dirty="0"/>
              </a:p>
            </p:txBody>
          </p:sp>
        </mc:Choice>
        <mc:Fallback>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d>
                            <m:dPr>
                              <m:begChr m:val="|"/>
                              <m:endChr m:val="|"/>
                              <m:ctrlPr>
                                <a:rPr lang="hr-HR" sz="1400" b="0" i="1" smtClean="0">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nary>
                    </m:oMath>
                  </m:oMathPara>
                </a14:m>
                <a:endParaRPr lang="el-GR" sz="1400" dirty="0"/>
              </a:p>
            </p:txBody>
          </p:sp>
        </mc:Choice>
        <mc:Fallback>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algn="ctr"/>
            <a:r>
              <a:rPr lang="en-US" dirty="0" smtClean="0">
                <a:solidFill>
                  <a:srgbClr val="222222"/>
                </a:solidFill>
              </a:rPr>
              <a:t>Mean Absolute </a:t>
            </a:r>
            <a:r>
              <a:rPr lang="en-US" dirty="0">
                <a:solidFill>
                  <a:srgbClr val="222222"/>
                </a:solidFill>
              </a:rPr>
              <a:t>Error</a:t>
            </a:r>
          </a:p>
        </p:txBody>
      </p:sp>
    </p:spTree>
    <p:extLst>
      <p:ext uri="{BB962C8B-B14F-4D97-AF65-F5344CB8AC3E}">
        <p14:creationId xmlns:p14="http://schemas.microsoft.com/office/powerpoint/2010/main" xmlns="" val="1924544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30861" y="3395717"/>
            <a:ext cx="2450893" cy="1792444"/>
          </a:xfrm>
          <a:prstGeom prst="rect">
            <a:avLst/>
          </a:prstGeom>
        </p:spPr>
      </p:pic>
      <p:sp>
        <p:nvSpPr>
          <p:cNvPr id="9" name="Rectangle 8"/>
          <p:cNvSpPr/>
          <p:nvPr/>
        </p:nvSpPr>
        <p:spPr>
          <a:xfrm>
            <a:off x="762000" y="5366070"/>
            <a:ext cx="7830720" cy="230832"/>
          </a:xfrm>
          <a:prstGeom prst="rect">
            <a:avLst/>
          </a:prstGeom>
        </p:spPr>
        <p:txBody>
          <a:bodyPr wrap="square">
            <a:spAutoFit/>
          </a:bodyPr>
          <a:lstStyle/>
          <a:p>
            <a:pPr algn="ctr"/>
            <a:r>
              <a:rPr lang="en-US" sz="900" i="1" dirty="0" smtClean="0"/>
              <a:t>http</a:t>
            </a:r>
            <a:r>
              <a:rPr lang="en-US" sz="900" i="1" dirty="0"/>
              <a:t>://</a:t>
            </a:r>
            <a:r>
              <a:rPr lang="en-US" sz="900" i="1" dirty="0" err="1"/>
              <a:t>deeplearning.stanford.edu</a:t>
            </a:r>
            <a:r>
              <a:rPr lang="en-US" sz="900" i="1" dirty="0"/>
              <a:t>/wiki/</a:t>
            </a:r>
            <a:r>
              <a:rPr lang="en-US" sz="900" i="1" dirty="0" err="1"/>
              <a:t>index.php</a:t>
            </a:r>
            <a:r>
              <a:rPr lang="en-US" sz="900" i="1" dirty="0"/>
              <a:t>/</a:t>
            </a:r>
            <a:r>
              <a:rPr lang="en-US" sz="900" i="1" dirty="0" err="1"/>
              <a:t>Feature_extraction_using_convolution</a:t>
            </a:r>
            <a:endParaRPr lang="en-US" sz="900" i="1" dirty="0"/>
          </a:p>
        </p:txBody>
      </p:sp>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Convolutional Neural Networks (CNNs)</a:t>
            </a:r>
            <a:endParaRPr lang="en-US" dirty="0"/>
          </a:p>
        </p:txBody>
      </p:sp>
      <p:sp>
        <p:nvSpPr>
          <p:cNvPr id="12" name="TextBox 11"/>
          <p:cNvSpPr txBox="1"/>
          <p:nvPr/>
        </p:nvSpPr>
        <p:spPr>
          <a:xfrm>
            <a:off x="137522" y="1771408"/>
            <a:ext cx="8892178" cy="1477328"/>
          </a:xfrm>
          <a:prstGeom prst="rect">
            <a:avLst/>
          </a:prstGeom>
          <a:noFill/>
        </p:spPr>
        <p:txBody>
          <a:bodyPr wrap="none" rtlCol="0">
            <a:spAutoFit/>
          </a:bodyPr>
          <a:lstStyle/>
          <a:p>
            <a:r>
              <a:rPr lang="en-US" dirty="0" smtClean="0"/>
              <a:t>Main CNN idea for text:</a:t>
            </a:r>
          </a:p>
          <a:p>
            <a:r>
              <a:rPr lang="en-US" b="1" dirty="0" smtClean="0">
                <a:solidFill>
                  <a:schemeClr val="accent2"/>
                </a:solidFill>
              </a:rPr>
              <a:t>Compute vectors for n-grams</a:t>
            </a:r>
            <a:r>
              <a:rPr lang="en-US" dirty="0" smtClean="0"/>
              <a:t> and group them afterwards</a:t>
            </a:r>
          </a:p>
          <a:p>
            <a:endParaRPr lang="en-US" dirty="0" smtClean="0"/>
          </a:p>
          <a:p>
            <a:r>
              <a:rPr lang="en-US" dirty="0" smtClean="0"/>
              <a:t>Example: “this takes too long” compute vectors for: </a:t>
            </a:r>
          </a:p>
          <a:p>
            <a:r>
              <a:rPr lang="en-US" dirty="0" smtClean="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1248002" y="3531496"/>
            <a:ext cx="1447800" cy="1371600"/>
          </a:xfrm>
          <a:prstGeom prst="rect">
            <a:avLst/>
          </a:prstGeom>
        </p:spPr>
      </p:pic>
      <p:pic>
        <p:nvPicPr>
          <p:cNvPr id="14" name="Εικόνα 13"/>
          <p:cNvPicPr>
            <a:picLocks noChangeAspect="1"/>
          </p:cNvPicPr>
          <p:nvPr/>
        </p:nvPicPr>
        <p:blipFill>
          <a:blip r:embed="rId5"/>
          <a:stretch>
            <a:fillRect/>
          </a:stretch>
        </p:blipFill>
        <p:spPr>
          <a:xfrm>
            <a:off x="3185922" y="3817246"/>
            <a:ext cx="889000" cy="800100"/>
          </a:xfrm>
          <a:prstGeom prst="rect">
            <a:avLst/>
          </a:prstGeom>
        </p:spPr>
      </p:pic>
      <p:sp>
        <p:nvSpPr>
          <p:cNvPr id="15" name="TextBox 14"/>
          <p:cNvSpPr txBox="1"/>
          <p:nvPr/>
        </p:nvSpPr>
        <p:spPr>
          <a:xfrm>
            <a:off x="1248539" y="4864996"/>
            <a:ext cx="1497526" cy="369332"/>
          </a:xfrm>
          <a:prstGeom prst="rect">
            <a:avLst/>
          </a:prstGeom>
          <a:noFill/>
        </p:spPr>
        <p:txBody>
          <a:bodyPr wrap="none" rtlCol="0">
            <a:spAutoFit/>
          </a:bodyPr>
          <a:lstStyle/>
          <a:p>
            <a:r>
              <a:rPr lang="en-US" smtClean="0"/>
              <a:t>Input matrix</a:t>
            </a:r>
            <a:endParaRPr lang="el-GR" dirty="0"/>
          </a:p>
        </p:txBody>
      </p:sp>
      <p:sp>
        <p:nvSpPr>
          <p:cNvPr id="16" name="TextBox 15"/>
          <p:cNvSpPr txBox="1"/>
          <p:nvPr/>
        </p:nvSpPr>
        <p:spPr>
          <a:xfrm>
            <a:off x="2722962" y="4541830"/>
            <a:ext cx="1814920" cy="646331"/>
          </a:xfrm>
          <a:prstGeom prst="rect">
            <a:avLst/>
          </a:prstGeom>
          <a:noFill/>
        </p:spPr>
        <p:txBody>
          <a:bodyPr wrap="none" rtlCol="0">
            <a:spAutoFit/>
          </a:bodyPr>
          <a:lstStyle/>
          <a:p>
            <a:pPr algn="ctr"/>
            <a:r>
              <a:rPr lang="en-US" dirty="0" smtClean="0"/>
              <a:t>Convolutional </a:t>
            </a:r>
          </a:p>
          <a:p>
            <a:pPr algn="ctr"/>
            <a:r>
              <a:rPr lang="en-US" dirty="0" smtClean="0"/>
              <a:t>3x3 filter</a:t>
            </a:r>
            <a:endParaRPr lang="el-GR" dirty="0"/>
          </a:p>
        </p:txBody>
      </p:sp>
      <p:sp>
        <p:nvSpPr>
          <p:cNvPr id="17" name="Δεξιό βέλος 16"/>
          <p:cNvSpPr/>
          <p:nvPr/>
        </p:nvSpPr>
        <p:spPr>
          <a:xfrm>
            <a:off x="4660900" y="3918446"/>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Tree>
    <p:extLst>
      <p:ext uri="{BB962C8B-B14F-4D97-AF65-F5344CB8AC3E}">
        <p14:creationId xmlns:p14="http://schemas.microsoft.com/office/powerpoint/2010/main" xmlns="" val="32949755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Convolutional Neural Networks (CNNs)</a:t>
            </a:r>
            <a:endParaRPr lang="en-US" dirty="0"/>
          </a:p>
        </p:txBody>
      </p:sp>
      <p:sp>
        <p:nvSpPr>
          <p:cNvPr id="12" name="TextBox 11"/>
          <p:cNvSpPr txBox="1"/>
          <p:nvPr/>
        </p:nvSpPr>
        <p:spPr>
          <a:xfrm>
            <a:off x="137522" y="1771408"/>
            <a:ext cx="6590266" cy="646331"/>
          </a:xfrm>
          <a:prstGeom prst="rect">
            <a:avLst/>
          </a:prstGeom>
          <a:noFill/>
        </p:spPr>
        <p:txBody>
          <a:bodyPr wrap="none" rtlCol="0">
            <a:spAutoFit/>
          </a:bodyPr>
          <a:lstStyle/>
          <a:p>
            <a:r>
              <a:rPr lang="en-US" dirty="0" smtClean="0"/>
              <a:t>Main CNN idea for text:</a:t>
            </a:r>
          </a:p>
          <a:p>
            <a:r>
              <a:rPr lang="en-US" dirty="0" smtClean="0"/>
              <a:t>Compute vectors for n-grams and </a:t>
            </a:r>
            <a:r>
              <a:rPr lang="en-US" b="1" dirty="0" smtClean="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56275" y="2716503"/>
            <a:ext cx="5442607" cy="3035300"/>
          </a:xfrm>
          <a:prstGeom prst="rect">
            <a:avLst/>
          </a:prstGeom>
        </p:spPr>
      </p:pic>
      <p:sp>
        <p:nvSpPr>
          <p:cNvPr id="2" name="Ορθογώνιο 1"/>
          <p:cNvSpPr/>
          <p:nvPr/>
        </p:nvSpPr>
        <p:spPr>
          <a:xfrm>
            <a:off x="2410389" y="6121136"/>
            <a:ext cx="4572000" cy="230832"/>
          </a:xfrm>
          <a:prstGeom prst="rect">
            <a:avLst/>
          </a:prstGeom>
        </p:spPr>
        <p:txBody>
          <a:bodyPr>
            <a:spAutoFit/>
          </a:bodyPr>
          <a:lstStyle/>
          <a:p>
            <a:pPr algn="ctr"/>
            <a:r>
              <a:rPr lang="en-US" sz="900" i="1" dirty="0">
                <a:latin typeface="Arial" charset="0"/>
                <a:ea typeface="Arial" charset="0"/>
                <a:cs typeface="Arial" charset="0"/>
              </a:rPr>
              <a:t>https://</a:t>
            </a:r>
            <a:r>
              <a:rPr lang="en-US" sz="900" i="1" dirty="0" err="1">
                <a:latin typeface="Arial" charset="0"/>
                <a:ea typeface="Arial" charset="0"/>
                <a:cs typeface="Arial" charset="0"/>
              </a:rPr>
              <a:t>shafeentejani.github.io</a:t>
            </a:r>
            <a:r>
              <a:rPr lang="en-US" sz="900" i="1" dirty="0">
                <a:latin typeface="Arial" charset="0"/>
                <a:ea typeface="Arial" charset="0"/>
                <a:cs typeface="Arial" charset="0"/>
              </a:rPr>
              <a:t>/assets/images/</a:t>
            </a:r>
            <a:r>
              <a:rPr lang="en-US" sz="900" i="1" dirty="0" err="1">
                <a:latin typeface="Arial" charset="0"/>
                <a:ea typeface="Arial" charset="0"/>
                <a:cs typeface="Arial" charset="0"/>
              </a:rPr>
              <a:t>pooling.gif</a:t>
            </a:r>
            <a:endParaRPr lang="en-US" sz="900" i="1" dirty="0">
              <a:latin typeface="Arial" charset="0"/>
              <a:ea typeface="Arial" charset="0"/>
              <a:cs typeface="Arial" charset="0"/>
            </a:endParaRPr>
          </a:p>
        </p:txBody>
      </p:sp>
      <p:sp>
        <p:nvSpPr>
          <p:cNvPr id="4" name="TextBox 3"/>
          <p:cNvSpPr txBox="1"/>
          <p:nvPr/>
        </p:nvSpPr>
        <p:spPr>
          <a:xfrm>
            <a:off x="4212896" y="3566057"/>
            <a:ext cx="1199367" cy="738664"/>
          </a:xfrm>
          <a:prstGeom prst="rect">
            <a:avLst/>
          </a:prstGeom>
          <a:noFill/>
        </p:spPr>
        <p:txBody>
          <a:bodyPr wrap="none" rtlCol="0">
            <a:spAutoFit/>
          </a:bodyPr>
          <a:lstStyle/>
          <a:p>
            <a:r>
              <a:rPr lang="en-US" sz="1400" dirty="0" smtClean="0"/>
              <a:t>max pool</a:t>
            </a:r>
          </a:p>
          <a:p>
            <a:r>
              <a:rPr lang="en-US" sz="1400" dirty="0" smtClean="0"/>
              <a:t>2x2 filters </a:t>
            </a:r>
          </a:p>
          <a:p>
            <a:r>
              <a:rPr lang="en-US" sz="1400" dirty="0" smtClean="0"/>
              <a:t>and stride 2</a:t>
            </a:r>
            <a:endParaRPr lang="el-GR" sz="1400" dirty="0"/>
          </a:p>
        </p:txBody>
      </p:sp>
      <p:cxnSp>
        <p:nvCxnSpPr>
          <p:cNvPr id="16" name="Ευθύγραμμο βέλος σύνδεσης 15"/>
          <p:cNvCxnSpPr/>
          <p:nvPr/>
        </p:nvCxnSpPr>
        <p:spPr>
          <a:xfrm>
            <a:off x="4248385" y="4348906"/>
            <a:ext cx="1199367" cy="12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xmlns="" val="3651818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1280" y="6083300"/>
            <a:ext cx="7843420" cy="46166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charset="0"/>
              <a:ea typeface="Arial" charset="0"/>
              <a:cs typeface="Arial" charset="0"/>
            </a:endParaRPr>
          </a:p>
        </p:txBody>
      </p:sp>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 for text classification</a:t>
            </a:r>
            <a:endParaRPr lang="en-US" dirty="0"/>
          </a:p>
        </p:txBody>
      </p:sp>
      <p:pic>
        <p:nvPicPr>
          <p:cNvPr id="7" name="Εικόνα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49300" y="1707139"/>
            <a:ext cx="7645400" cy="4040621"/>
          </a:xfrm>
          <a:prstGeom prst="rect">
            <a:avLst/>
          </a:prstGeom>
        </p:spPr>
      </p:pic>
    </p:spTree>
    <p:extLst>
      <p:ext uri="{BB962C8B-B14F-4D97-AF65-F5344CB8AC3E}">
        <p14:creationId xmlns:p14="http://schemas.microsoft.com/office/powerpoint/2010/main" xmlns="" val="896038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 with multiple filters</a:t>
            </a:r>
            <a:endParaRPr lang="en-US" dirty="0"/>
          </a:p>
        </p:txBody>
      </p:sp>
      <p:pic>
        <p:nvPicPr>
          <p:cNvPr id="7" name="Εικόνα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3120" y="1752601"/>
            <a:ext cx="8229600" cy="3320866"/>
          </a:xfrm>
          <a:prstGeom prst="rect">
            <a:avLst/>
          </a:prstGeom>
        </p:spPr>
      </p:pic>
      <p:sp>
        <p:nvSpPr>
          <p:cNvPr id="8" name="Ορθογώνιο 7"/>
          <p:cNvSpPr/>
          <p:nvPr/>
        </p:nvSpPr>
        <p:spPr>
          <a:xfrm>
            <a:off x="1689100" y="4934967"/>
            <a:ext cx="6306720" cy="276999"/>
          </a:xfrm>
          <a:prstGeom prst="rect">
            <a:avLst/>
          </a:prstGeom>
        </p:spPr>
        <p:txBody>
          <a:bodyPr wrap="square">
            <a:spAutoFit/>
          </a:bodyPr>
          <a:lstStyle/>
          <a:p>
            <a:r>
              <a:rPr lang="en-US" sz="1200" i="1" dirty="0">
                <a:latin typeface="Arial" charset="0"/>
                <a:ea typeface="Arial" charset="0"/>
                <a:cs typeface="Arial" charset="0"/>
              </a:rPr>
              <a:t>Kim, </a:t>
            </a:r>
            <a:r>
              <a:rPr lang="en-US" sz="1200" i="1" dirty="0" smtClean="0">
                <a:latin typeface="Arial" charset="0"/>
                <a:ea typeface="Arial" charset="0"/>
                <a:cs typeface="Arial" charset="0"/>
              </a:rPr>
              <a:t>Y. “Convolutional </a:t>
            </a:r>
            <a:r>
              <a:rPr lang="en-US" sz="1200" i="1" dirty="0">
                <a:latin typeface="Arial" charset="0"/>
                <a:ea typeface="Arial" charset="0"/>
                <a:cs typeface="Arial" charset="0"/>
              </a:rPr>
              <a:t>Neural Networks for Sentence </a:t>
            </a:r>
            <a:r>
              <a:rPr lang="en-US" sz="1200" i="1" dirty="0" smtClean="0">
                <a:latin typeface="Arial" charset="0"/>
                <a:ea typeface="Arial" charset="0"/>
                <a:cs typeface="Arial" charset="0"/>
              </a:rPr>
              <a:t>Classification”, EMNLP (2014)</a:t>
            </a:r>
            <a:endParaRPr lang="el-GR" i="1" dirty="0"/>
          </a:p>
        </p:txBody>
      </p:sp>
      <p:sp>
        <p:nvSpPr>
          <p:cNvPr id="9" name="Ορθογώνιο 8"/>
          <p:cNvSpPr/>
          <p:nvPr/>
        </p:nvSpPr>
        <p:spPr>
          <a:xfrm>
            <a:off x="2699084" y="5678263"/>
            <a:ext cx="4286751" cy="369332"/>
          </a:xfrm>
          <a:prstGeom prst="rect">
            <a:avLst/>
          </a:prstGeom>
        </p:spPr>
        <p:txBody>
          <a:bodyPr wrap="none">
            <a:spAutoFit/>
          </a:bodyPr>
          <a:lstStyle/>
          <a:p>
            <a:pPr>
              <a:defRPr/>
            </a:pPr>
            <a:r>
              <a:rPr lang="en-US" dirty="0"/>
              <a:t>sliding over 3, 4 or 5 words at a </a:t>
            </a:r>
            <a:r>
              <a:rPr lang="en-US" dirty="0" smtClean="0"/>
              <a:t>time </a:t>
            </a:r>
            <a:endParaRPr lang="en-US" dirty="0"/>
          </a:p>
        </p:txBody>
      </p:sp>
    </p:spTree>
    <p:extLst>
      <p:ext uri="{BB962C8B-B14F-4D97-AF65-F5344CB8AC3E}">
        <p14:creationId xmlns:p14="http://schemas.microsoft.com/office/powerpoint/2010/main" xmlns="" val="39059369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Recurrent Neural Networks (RNNs)</a:t>
            </a:r>
            <a:endParaRPr lang="en-US" dirty="0"/>
          </a:p>
        </p:txBody>
      </p:sp>
      <p:sp>
        <p:nvSpPr>
          <p:cNvPr id="8" name="TextBox 7"/>
          <p:cNvSpPr txBox="1"/>
          <p:nvPr/>
        </p:nvSpPr>
        <p:spPr>
          <a:xfrm>
            <a:off x="137522" y="1592570"/>
            <a:ext cx="4642618" cy="923330"/>
          </a:xfrm>
          <a:prstGeom prst="rect">
            <a:avLst/>
          </a:prstGeom>
          <a:noFill/>
        </p:spPr>
        <p:txBody>
          <a:bodyPr wrap="none" rtlCol="0">
            <a:spAutoFit/>
          </a:bodyPr>
          <a:lstStyle/>
          <a:p>
            <a:r>
              <a:rPr lang="en-US" dirty="0"/>
              <a:t>Main RNN idea for text:</a:t>
            </a:r>
          </a:p>
          <a:p>
            <a:r>
              <a:rPr lang="en-US" dirty="0"/>
              <a:t>Condition on </a:t>
            </a:r>
            <a:r>
              <a:rPr lang="en-US" b="1" dirty="0">
                <a:solidFill>
                  <a:schemeClr val="accent2"/>
                </a:solidFill>
              </a:rPr>
              <a:t>all previous words</a:t>
            </a:r>
          </a:p>
          <a:p>
            <a:r>
              <a:rPr lang="en-US" dirty="0"/>
              <a:t>Use same set of weights at all time steps</a:t>
            </a:r>
            <a:endParaRPr lang="en-US" b="1" dirty="0">
              <a:solidFill>
                <a:schemeClr val="accent2"/>
              </a:solidFill>
            </a:endParaRPr>
          </a:p>
        </p:txBody>
      </p:sp>
      <p:grpSp>
        <p:nvGrpSpPr>
          <p:cNvPr id="11" name="Ομάδα 10"/>
          <p:cNvGrpSpPr/>
          <p:nvPr/>
        </p:nvGrpSpPr>
        <p:grpSpPr>
          <a:xfrm>
            <a:off x="234631" y="2646484"/>
            <a:ext cx="6385547" cy="1943100"/>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mc:Choice xmlns:a14="http://schemas.microsoft.com/office/drawing/2010/main" xmlns="" Requires="a14">
            <p:sp>
              <p:nvSpPr>
                <p:cNvPr id="10" name="TextBox 9"/>
                <p:cNvSpPr txBox="1"/>
                <p:nvPr/>
              </p:nvSpPr>
              <p:spPr>
                <a:xfrm>
                  <a:off x="4453169" y="3880763"/>
                  <a:ext cx="3670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i="1" smtClean="0">
                            <a:latin typeface="Cambria Math" charset="0"/>
                          </a:rPr>
                          <m:t>≜</m:t>
                        </m:r>
                      </m:oMath>
                    </m:oMathPara>
                  </a14:m>
                  <a:endParaRPr lang="el-GR" dirty="0"/>
                </a:p>
              </p:txBody>
            </p:sp>
          </mc:Choice>
          <mc:Fallback>
            <p:sp>
              <p:nvSpPr>
                <p:cNvPr id="10" name="TextBox 9"/>
                <p:cNvSpPr txBox="1">
                  <a:spLocks noRot="1" noChangeAspect="1" noMove="1" noResize="1" noEditPoints="1" noAdjustHandles="1" noChangeArrowheads="1" noChangeShapeType="1" noTextEdit="1"/>
                </p:cNvSpPr>
                <p:nvPr/>
              </p:nvSpPr>
              <p:spPr>
                <a:xfrm>
                  <a:off x="4453169" y="3880763"/>
                  <a:ext cx="367087" cy="430887"/>
                </a:xfrm>
                <a:prstGeom prst="rect">
                  <a:avLst/>
                </a:prstGeom>
                <a:blipFill rotWithShape="0">
                  <a:blip r:embed="rId5"/>
                  <a:stretch>
                    <a:fillRect/>
                  </a:stretch>
                </a:blipFill>
              </p:spPr>
              <p:txBody>
                <a:bodyPr/>
                <a:lstStyle/>
                <a:p>
                  <a:r>
                    <a:rPr lang="el-GR">
                      <a:noFill/>
                    </a:rPr>
                    <a:t> </a:t>
                  </a:r>
                </a:p>
              </p:txBody>
            </p:sp>
          </mc:Fallback>
        </mc:AlternateContent>
      </p:grpSp>
      <mc:AlternateContent xmlns:mc="http://schemas.openxmlformats.org/markup-compatibility/2006">
        <mc:Choice xmlns:a14="http://schemas.microsoft.com/office/drawing/2010/main" xmlns="" Requires="a14">
          <p:sp>
            <p:nvSpPr>
              <p:cNvPr id="13" name="Ορθογώνιο 12"/>
              <p:cNvSpPr/>
              <p:nvPr/>
            </p:nvSpPr>
            <p:spPr>
              <a:xfrm>
                <a:off x="5029200" y="2251928"/>
                <a:ext cx="365356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h</m:t>
                          </m:r>
                        </m:e>
                        <m:sub>
                          <m:r>
                            <a:rPr lang="en-US" sz="2000" b="0" i="1" smtClean="0">
                              <a:solidFill>
                                <a:schemeClr val="tx1"/>
                              </a:solidFill>
                              <a:latin typeface="Cambria Math" charset="0"/>
                            </a:rPr>
                            <m:t>𝑡</m:t>
                          </m:r>
                        </m:sub>
                      </m:sSub>
                      <m:r>
                        <a:rPr lang="en-US" sz="2000" b="0" i="1">
                          <a:solidFill>
                            <a:schemeClr val="tx1"/>
                          </a:solidFill>
                          <a:latin typeface="Cambria Math" charset="0"/>
                        </a:rPr>
                        <m:t>=  </m:t>
                      </m:r>
                      <m:r>
                        <a:rPr lang="el-GR" sz="2000" b="0" i="1">
                          <a:solidFill>
                            <a:schemeClr val="tx1"/>
                          </a:solidFill>
                          <a:latin typeface="Cambria Math" charset="0"/>
                        </a:rPr>
                        <m:t>𝜎</m:t>
                      </m:r>
                      <m:r>
                        <a:rPr lang="el-GR" sz="2000" b="0" i="1">
                          <a:solidFill>
                            <a:schemeClr val="tx1"/>
                          </a:solidFill>
                          <a:latin typeface="Cambria Math" charset="0"/>
                        </a:rPr>
                        <m:t>(</m:t>
                      </m:r>
                      <m:sSup>
                        <m:sSupPr>
                          <m:ctrlPr>
                            <a:rPr lang="el-GR" sz="2000" i="1" smtClean="0">
                              <a:solidFill>
                                <a:schemeClr val="tx1"/>
                              </a:solidFill>
                              <a:latin typeface="Cambria Math" panose="02040503050406030204" pitchFamily="18" charset="0"/>
                            </a:rPr>
                          </m:ctrlPr>
                        </m:sSupPr>
                        <m:e>
                          <m:r>
                            <a:rPr lang="en-US" sz="2000" b="0" i="1" smtClean="0">
                              <a:solidFill>
                                <a:schemeClr val="tx1"/>
                              </a:solidFill>
                              <a:latin typeface="Cambria Math" charset="0"/>
                            </a:rPr>
                            <m:t>𝑊</m:t>
                          </m:r>
                        </m:e>
                        <m:sup>
                          <m:r>
                            <a:rPr lang="en-US" sz="2000" b="0" i="1" smtClean="0">
                              <a:solidFill>
                                <a:schemeClr val="tx1"/>
                              </a:solidFill>
                              <a:latin typeface="Cambria Math" charset="0"/>
                            </a:rPr>
                            <m:t>(</m:t>
                          </m:r>
                          <m:r>
                            <a:rPr lang="en-US" sz="2000" b="0" i="1" smtClean="0">
                              <a:solidFill>
                                <a:schemeClr val="tx1"/>
                              </a:solidFill>
                              <a:latin typeface="Cambria Math" charset="0"/>
                            </a:rPr>
                            <m:t>hh</m:t>
                          </m:r>
                          <m:r>
                            <a:rPr lang="en-US" sz="2000" b="0" i="1" smtClean="0">
                              <a:solidFill>
                                <a:schemeClr val="tx1"/>
                              </a:solidFill>
                              <a:latin typeface="Cambria Math" charset="0"/>
                            </a:rPr>
                            <m:t>)</m:t>
                          </m:r>
                        </m:sup>
                      </m:sSup>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charset="0"/>
                            </a:rPr>
                            <m:t>h</m:t>
                          </m:r>
                        </m:e>
                        <m:sub>
                          <m:r>
                            <a:rPr lang="en-US" sz="2000" b="0" i="1">
                              <a:solidFill>
                                <a:schemeClr val="tx1"/>
                              </a:solidFill>
                              <a:latin typeface="Cambria Math" charset="0"/>
                            </a:rPr>
                            <m:t>𝑡</m:t>
                          </m:r>
                          <m:r>
                            <a:rPr lang="en-US" sz="2000" b="0" i="1" smtClean="0">
                              <a:solidFill>
                                <a:schemeClr val="tx1"/>
                              </a:solidFill>
                              <a:latin typeface="Cambria Math" charset="0"/>
                            </a:rPr>
                            <m:t>−1</m:t>
                          </m:r>
                        </m:sub>
                      </m:sSub>
                      <m:r>
                        <a:rPr lang="en-US" sz="2000" b="0" i="1">
                          <a:solidFill>
                            <a:schemeClr val="tx1"/>
                          </a:solidFill>
                          <a:latin typeface="Cambria Math" charset="0"/>
                        </a:rPr>
                        <m:t>+</m:t>
                      </m:r>
                      <m:sSup>
                        <m:sSupPr>
                          <m:ctrlPr>
                            <a:rPr lang="el-GR" sz="2000" i="1">
                              <a:solidFill>
                                <a:schemeClr val="tx1"/>
                              </a:solidFill>
                              <a:latin typeface="Cambria Math" panose="02040503050406030204" pitchFamily="18" charset="0"/>
                            </a:rPr>
                          </m:ctrlPr>
                        </m:sSupPr>
                        <m:e>
                          <m:r>
                            <a:rPr lang="en-US" sz="2000" b="0" i="1">
                              <a:solidFill>
                                <a:schemeClr val="tx1"/>
                              </a:solidFill>
                              <a:latin typeface="Cambria Math" charset="0"/>
                            </a:rPr>
                            <m:t>𝑊</m:t>
                          </m:r>
                        </m:e>
                        <m:sup>
                          <m:r>
                            <a:rPr lang="en-US" sz="2000" b="0" i="1">
                              <a:solidFill>
                                <a:schemeClr val="tx1"/>
                              </a:solidFill>
                              <a:latin typeface="Cambria Math" charset="0"/>
                            </a:rPr>
                            <m:t>(</m:t>
                          </m:r>
                          <m:r>
                            <a:rPr lang="en-US" sz="2000" b="0" i="1">
                              <a:solidFill>
                                <a:schemeClr val="tx1"/>
                              </a:solidFill>
                              <a:latin typeface="Cambria Math" charset="0"/>
                            </a:rPr>
                            <m:t>h𝑥</m:t>
                          </m:r>
                          <m:r>
                            <a:rPr lang="en-US" sz="2000" b="0" i="1">
                              <a:solidFill>
                                <a:schemeClr val="tx1"/>
                              </a:solidFill>
                              <a:latin typeface="Cambria Math" charset="0"/>
                            </a:rPr>
                            <m:t>)</m:t>
                          </m:r>
                        </m:sup>
                      </m:sSup>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𝑥</m:t>
                          </m:r>
                        </m:e>
                        <m:sub>
                          <m:r>
                            <a:rPr lang="en-US" sz="2000" b="0" i="1">
                              <a:solidFill>
                                <a:schemeClr val="tx1"/>
                              </a:solidFill>
                              <a:latin typeface="Cambria Math" charset="0"/>
                            </a:rPr>
                            <m:t>𝑡</m:t>
                          </m:r>
                        </m:sub>
                      </m:sSub>
                      <m:r>
                        <a:rPr lang="en-US" sz="2000" b="0" i="1">
                          <a:solidFill>
                            <a:schemeClr val="tx1"/>
                          </a:solidFill>
                          <a:latin typeface="Cambria Math" charset="0"/>
                        </a:rPr>
                        <m:t>)</m:t>
                      </m:r>
                    </m:oMath>
                  </m:oMathPara>
                </a14:m>
                <a:endParaRPr lang="el-GR" sz="2000" dirty="0">
                  <a:solidFill>
                    <a:schemeClr val="tx1"/>
                  </a:solidFill>
                </a:endParaRPr>
              </a:p>
            </p:txBody>
          </p:sp>
        </mc:Choice>
        <mc:Fallback>
          <p:sp>
            <p:nvSpPr>
              <p:cNvPr id="13" name="Ορθογώνιο 12"/>
              <p:cNvSpPr>
                <a:spLocks noRot="1" noChangeAspect="1" noMove="1" noResize="1" noEditPoints="1" noAdjustHandles="1" noChangeArrowheads="1" noChangeShapeType="1" noTextEdit="1"/>
              </p:cNvSpPr>
              <p:nvPr/>
            </p:nvSpPr>
            <p:spPr>
              <a:xfrm>
                <a:off x="5029200" y="2251928"/>
                <a:ext cx="3653564" cy="412934"/>
              </a:xfrm>
              <a:prstGeom prst="rect">
                <a:avLst/>
              </a:prstGeom>
              <a:blipFill rotWithShape="0">
                <a:blip r:embed="rId6"/>
                <a:stretch>
                  <a:fillRect t="-89706" b="-123529"/>
                </a:stretch>
              </a:blipFill>
            </p:spPr>
            <p:txBody>
              <a:bodyPr/>
              <a:lstStyle/>
              <a:p>
                <a:r>
                  <a:rPr lang="el-GR">
                    <a:noFill/>
                  </a:rPr>
                  <a:t> </a:t>
                </a:r>
              </a:p>
            </p:txBody>
          </p:sp>
        </mc:Fallback>
      </mc:AlternateContent>
      <p:sp>
        <p:nvSpPr>
          <p:cNvPr id="17" name="TextBox 16"/>
          <p:cNvSpPr txBox="1"/>
          <p:nvPr/>
        </p:nvSpPr>
        <p:spPr>
          <a:xfrm>
            <a:off x="234631" y="5766992"/>
            <a:ext cx="3586238" cy="369332"/>
          </a:xfrm>
          <a:prstGeom prst="rect">
            <a:avLst/>
          </a:prstGeom>
          <a:noFill/>
        </p:spPr>
        <p:txBody>
          <a:bodyPr wrap="none" rtlCol="0">
            <a:spAutoFit/>
          </a:bodyPr>
          <a:lstStyle/>
          <a:p>
            <a:pPr marL="285750" indent="-285750">
              <a:buSzPct val="120000"/>
              <a:buFont typeface="AppleColorEmoji" charset="0"/>
              <a:buChar char="😞"/>
            </a:pPr>
            <a:r>
              <a:rPr lang="en-US" dirty="0" smtClean="0">
                <a:hlinkClick r:id="rId7"/>
              </a:rPr>
              <a:t>Vanishing gradient problem</a:t>
            </a:r>
            <a:endParaRPr lang="el-GR" dirty="0"/>
          </a:p>
        </p:txBody>
      </p:sp>
      <p:pic>
        <p:nvPicPr>
          <p:cNvPr id="18" name="Εικόνα 17"/>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3820869" y="4818496"/>
            <a:ext cx="5169669" cy="1618196"/>
          </a:xfrm>
          <a:prstGeom prst="rect">
            <a:avLst/>
          </a:prstGeom>
        </p:spPr>
      </p:pic>
      <p:sp>
        <p:nvSpPr>
          <p:cNvPr id="19" name="TextBox 18"/>
          <p:cNvSpPr txBox="1"/>
          <p:nvPr/>
        </p:nvSpPr>
        <p:spPr>
          <a:xfrm>
            <a:off x="234631" y="5107694"/>
            <a:ext cx="3280065" cy="369332"/>
          </a:xfrm>
          <a:prstGeom prst="rect">
            <a:avLst/>
          </a:prstGeom>
          <a:noFill/>
        </p:spPr>
        <p:txBody>
          <a:bodyPr wrap="none" rtlCol="0">
            <a:spAutoFit/>
          </a:bodyPr>
          <a:lstStyle/>
          <a:p>
            <a:pPr marL="285750" indent="-285750">
              <a:buSzPct val="120000"/>
              <a:buFont typeface="AppleColorEmoji" charset="0"/>
              <a:buChar char="😁"/>
            </a:pPr>
            <a:r>
              <a:rPr lang="en-US" dirty="0" smtClean="0"/>
              <a:t>Stack them up, Lego fun!</a:t>
            </a:r>
            <a:endParaRPr lang="el-GR" dirty="0"/>
          </a:p>
        </p:txBody>
      </p:sp>
      <p:sp>
        <p:nvSpPr>
          <p:cNvPr id="20" name="TextBox 19"/>
          <p:cNvSpPr txBox="1"/>
          <p:nvPr/>
        </p:nvSpPr>
        <p:spPr>
          <a:xfrm>
            <a:off x="7620000" y="3467100"/>
            <a:ext cx="184731" cy="369332"/>
          </a:xfrm>
          <a:prstGeom prst="rect">
            <a:avLst/>
          </a:prstGeom>
          <a:noFill/>
        </p:spPr>
        <p:txBody>
          <a:bodyPr wrap="none" rtlCol="0">
            <a:spAutoFit/>
          </a:bodyPr>
          <a:lstStyle/>
          <a:p>
            <a:endParaRPr lang="el-GR" dirty="0"/>
          </a:p>
        </p:txBody>
      </p:sp>
      <p:sp>
        <p:nvSpPr>
          <p:cNvPr id="21" name="Ορθογώνιο 20"/>
          <p:cNvSpPr/>
          <p:nvPr/>
        </p:nvSpPr>
        <p:spPr>
          <a:xfrm>
            <a:off x="1749491" y="6355608"/>
            <a:ext cx="7708900" cy="276999"/>
          </a:xfrm>
          <a:prstGeom prst="rect">
            <a:avLst/>
          </a:prstGeom>
        </p:spPr>
        <p:txBody>
          <a:bodyPr wrap="square">
            <a:spAutoFit/>
          </a:bodyPr>
          <a:lstStyle/>
          <a:p>
            <a:r>
              <a:rPr lang="en-US" sz="1200" i="1" dirty="0">
                <a:latin typeface="Arial" charset="0"/>
                <a:ea typeface="Arial" charset="0"/>
                <a:cs typeface="Arial" charset="0"/>
              </a:rPr>
              <a:t>https://</a:t>
            </a:r>
            <a:r>
              <a:rPr lang="en-US" sz="1200" i="1" dirty="0" err="1">
                <a:latin typeface="Arial" charset="0"/>
                <a:ea typeface="Arial" charset="0"/>
                <a:cs typeface="Arial" charset="0"/>
              </a:rPr>
              <a:t>discuss.pytorch.org</a:t>
            </a:r>
            <a:r>
              <a:rPr lang="en-US" sz="1200" i="1" dirty="0">
                <a:latin typeface="Arial" charset="0"/>
                <a:ea typeface="Arial" charset="0"/>
                <a:cs typeface="Arial" charset="0"/>
              </a:rPr>
              <a:t>/uploads/default/original/1X/6415da0424dd66f2f5b134709b92baa59e604c55.jpg</a:t>
            </a:r>
            <a:endParaRPr lang="el-GR" sz="1200" i="1" dirty="0">
              <a:latin typeface="Arial" charset="0"/>
              <a:ea typeface="Arial" charset="0"/>
              <a:cs typeface="Arial" charset="0"/>
            </a:endParaRPr>
          </a:p>
        </p:txBody>
      </p:sp>
      <p:sp>
        <p:nvSpPr>
          <p:cNvPr id="22" name="Ορθογώνιο 21"/>
          <p:cNvSpPr/>
          <p:nvPr/>
        </p:nvSpPr>
        <p:spPr>
          <a:xfrm>
            <a:off x="285768" y="4657578"/>
            <a:ext cx="2927445"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pbs.twimg.com</a:t>
            </a:r>
            <a:r>
              <a:rPr lang="en-US" sz="900" i="1" dirty="0">
                <a:latin typeface="Arial" charset="0"/>
                <a:ea typeface="Arial" charset="0"/>
                <a:cs typeface="Arial" charset="0"/>
              </a:rPr>
              <a:t>/media/C2j-8j5UsAACgEK.jpg</a:t>
            </a:r>
          </a:p>
        </p:txBody>
      </p:sp>
    </p:spTree>
    <p:extLst>
      <p:ext uri="{BB962C8B-B14F-4D97-AF65-F5344CB8AC3E}">
        <p14:creationId xmlns:p14="http://schemas.microsoft.com/office/powerpoint/2010/main" xmlns="" val="9967138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Bidirectional RNNs</a:t>
            </a:r>
            <a:endParaRPr lang="en-US" dirty="0"/>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6" name="Εικόνα 1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7522" y="2479634"/>
            <a:ext cx="4160296" cy="2718231"/>
          </a:xfrm>
          <a:prstGeom prst="rect">
            <a:avLst/>
          </a:prstGeom>
        </p:spPr>
      </p:pic>
      <mc:AlternateContent xmlns:mc="http://schemas.openxmlformats.org/markup-compatibility/2006">
        <mc:Choice xmlns:a14="http://schemas.microsoft.com/office/drawing/2010/main" xmlns="" Requires="a14">
          <p:sp>
            <p:nvSpPr>
              <p:cNvPr id="18" name="Ορθογώνιο 17"/>
              <p:cNvSpPr/>
              <p:nvPr/>
            </p:nvSpPr>
            <p:spPr>
              <a:xfrm>
                <a:off x="294856" y="5696106"/>
                <a:ext cx="8285409" cy="709553"/>
              </a:xfrm>
              <a:prstGeom prst="rect">
                <a:avLst/>
              </a:prstGeom>
            </p:spPr>
            <p:txBody>
              <a:bodyPr wrap="square">
                <a:spAutoFit/>
              </a:bodyPr>
              <a:lstStyle/>
              <a:p>
                <a:pPr lvl="0" defTabSz="914400" eaLnBrk="0" fontAlgn="base" hangingPunct="0">
                  <a:spcBef>
                    <a:spcPct val="0"/>
                  </a:spcBef>
                  <a:spcAft>
                    <a:spcPct val="0"/>
                  </a:spcAft>
                </a:pPr>
                <a:r>
                  <a:rPr lang="el-GR" altLang="el-GR" dirty="0" err="1"/>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smtClean="0"/>
                  <a:t>hidden</a:t>
                </a:r>
                <a:r>
                  <a:rPr lang="el-GR" altLang="el-GR" dirty="0" smtClean="0"/>
                  <a:t> </a:t>
                </a:r>
                <a:r>
                  <a:rPr lang="el-GR" altLang="el-GR" dirty="0" err="1"/>
                  <a:t>state</a:t>
                </a:r>
                <a:r>
                  <a:rPr lang="el-GR" altLang="el-GR" dirty="0"/>
                  <a:t> of </a:t>
                </a:r>
                <a:r>
                  <a:rPr lang="el-GR" altLang="el-GR" dirty="0" err="1"/>
                  <a:t>both</a:t>
                </a:r>
                <a:r>
                  <a:rPr lang="el-GR" altLang="el-GR" dirty="0"/>
                  <a:t> </a:t>
                </a:r>
                <a:r>
                  <a:rPr lang="el-GR" altLang="el-GR" dirty="0" err="1" smtClean="0"/>
                  <a:t>RNNs</a:t>
                </a:r>
                <a:r>
                  <a:rPr lang="en-US" altLang="el-GR" dirty="0" smtClean="0"/>
                  <a:t> </a:t>
                </a:r>
                <a14:m>
                  <m:oMath xmlns:m="http://schemas.openxmlformats.org/officeDocument/2006/math">
                    <m:d>
                      <m:dPr>
                        <m:begChr m:val="["/>
                        <m:endChr m:val="]"/>
                        <m:ctrlPr>
                          <a:rPr lang="mr-IN"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i="1">
                        <a:latin typeface="Cambria Math" charset="0"/>
                      </a:rPr>
                      <m:t> </m:t>
                    </m:r>
                  </m:oMath>
                </a14:m>
                <a:endParaRPr lang="el-GR" altLang="el-GR" dirty="0"/>
              </a:p>
            </p:txBody>
          </p:sp>
        </mc:Choice>
        <mc:Fallback>
          <p:sp>
            <p:nvSpPr>
              <p:cNvPr id="18" name="Ορθογώνιο 17"/>
              <p:cNvSpPr>
                <a:spLocks noRot="1" noChangeAspect="1" noMove="1" noResize="1" noEditPoints="1" noAdjustHandles="1" noChangeArrowheads="1" noChangeShapeType="1" noTextEdit="1"/>
              </p:cNvSpPr>
              <p:nvPr/>
            </p:nvSpPr>
            <p:spPr>
              <a:xfrm>
                <a:off x="294856" y="5696106"/>
                <a:ext cx="8285409" cy="709553"/>
              </a:xfrm>
              <a:prstGeom prst="rect">
                <a:avLst/>
              </a:prstGeom>
              <a:blipFill rotWithShape="0">
                <a:blip r:embed="rId3"/>
                <a:stretch>
                  <a:fillRect l="-588" t="-4274" b="-60684"/>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19" name="Ορθογώνιο 18"/>
              <p:cNvSpPr/>
              <p:nvPr/>
            </p:nvSpPr>
            <p:spPr>
              <a:xfrm>
                <a:off x="4398062" y="3350092"/>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p:sp>
            <p:nvSpPr>
              <p:cNvPr id="19" name="Ορθογώνιο 18"/>
              <p:cNvSpPr>
                <a:spLocks noRot="1" noChangeAspect="1" noMove="1" noResize="1" noEditPoints="1" noAdjustHandles="1" noChangeArrowheads="1" noChangeShapeType="1" noTextEdit="1"/>
              </p:cNvSpPr>
              <p:nvPr/>
            </p:nvSpPr>
            <p:spPr>
              <a:xfrm>
                <a:off x="4398062" y="3350092"/>
                <a:ext cx="3311804" cy="410305"/>
              </a:xfrm>
              <a:prstGeom prst="rect">
                <a:avLst/>
              </a:prstGeom>
              <a:blipFill rotWithShape="0">
                <a:blip r:embed="rId4"/>
                <a:stretch>
                  <a:fillRect t="-76119" b="-111940"/>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20" name="Ορθογώνιο 19"/>
              <p:cNvSpPr/>
              <p:nvPr/>
            </p:nvSpPr>
            <p:spPr>
              <a:xfrm>
                <a:off x="4462961" y="2808988"/>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p:sp>
            <p:nvSpPr>
              <p:cNvPr id="20" name="Ορθογώνιο 19"/>
              <p:cNvSpPr>
                <a:spLocks noRot="1" noChangeAspect="1" noMove="1" noResize="1" noEditPoints="1" noAdjustHandles="1" noChangeArrowheads="1" noChangeShapeType="1" noTextEdit="1"/>
              </p:cNvSpPr>
              <p:nvPr/>
            </p:nvSpPr>
            <p:spPr>
              <a:xfrm>
                <a:off x="4462961" y="2808988"/>
                <a:ext cx="3311804" cy="410305"/>
              </a:xfrm>
              <a:prstGeom prst="rect">
                <a:avLst/>
              </a:prstGeom>
              <a:blipFill rotWithShape="0">
                <a:blip r:embed="rId5"/>
                <a:stretch>
                  <a:fillRect t="-76119" b="-111940"/>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21" name="TextBox 20"/>
              <p:cNvSpPr txBox="1"/>
              <p:nvPr/>
            </p:nvSpPr>
            <p:spPr>
              <a:xfrm>
                <a:off x="4462961" y="3876013"/>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panose="02040503050406030204" pitchFamily="18" charset="0"/>
                            </a:rPr>
                          </m:ctrlPr>
                        </m:dPr>
                        <m:e>
                          <m:r>
                            <a:rPr lang="en-US" b="0" i="1" smtClean="0">
                              <a:latin typeface="Cambria Math" charset="0"/>
                            </a:rPr>
                            <m:t> </m:t>
                          </m:r>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p:sp>
            <p:nvSpPr>
              <p:cNvPr id="21" name="TextBox 20"/>
              <p:cNvSpPr txBox="1">
                <a:spLocks noRot="1" noChangeAspect="1" noMove="1" noResize="1" noEditPoints="1" noAdjustHandles="1" noChangeArrowheads="1" noChangeShapeType="1" noTextEdit="1"/>
              </p:cNvSpPr>
              <p:nvPr/>
            </p:nvSpPr>
            <p:spPr>
              <a:xfrm>
                <a:off x="4462961" y="3876013"/>
                <a:ext cx="1938288" cy="432554"/>
              </a:xfrm>
              <a:prstGeom prst="rect">
                <a:avLst/>
              </a:prstGeom>
              <a:blipFill rotWithShape="0">
                <a:blip r:embed="rId6"/>
                <a:stretch>
                  <a:fillRect t="-71831" b="-100000"/>
                </a:stretch>
              </a:blipFill>
            </p:spPr>
            <p:txBody>
              <a:bodyPr/>
              <a:lstStyle/>
              <a:p>
                <a:r>
                  <a:rPr lang="el-GR">
                    <a:noFill/>
                  </a:rPr>
                  <a:t> </a:t>
                </a:r>
              </a:p>
            </p:txBody>
          </p:sp>
        </mc:Fallback>
      </mc:AlternateContent>
      <p:sp>
        <p:nvSpPr>
          <p:cNvPr id="23" name="TextBox 22"/>
          <p:cNvSpPr txBox="1"/>
          <p:nvPr/>
        </p:nvSpPr>
        <p:spPr>
          <a:xfrm>
            <a:off x="4462961" y="4650035"/>
            <a:ext cx="4381328" cy="369332"/>
          </a:xfrm>
          <a:prstGeom prst="rect">
            <a:avLst/>
          </a:prstGeom>
          <a:noFill/>
        </p:spPr>
        <p:txBody>
          <a:bodyPr wrap="none" rtlCol="0">
            <a:spAutoFit/>
          </a:bodyPr>
          <a:lstStyle/>
          <a:p>
            <a:r>
              <a:rPr lang="en-US" dirty="0"/>
              <a:t>p</a:t>
            </a:r>
            <a:r>
              <a:rPr lang="en-US" dirty="0" smtClean="0"/>
              <a:t>ast and future around a single token</a:t>
            </a:r>
            <a:endParaRPr lang="el-GR" dirty="0"/>
          </a:p>
        </p:txBody>
      </p:sp>
      <p:cxnSp>
        <p:nvCxnSpPr>
          <p:cNvPr id="25" name="Ευθύγραμμο βέλος σύνδεσης 24"/>
          <p:cNvCxnSpPr/>
          <p:nvPr/>
        </p:nvCxnSpPr>
        <p:spPr>
          <a:xfrm flipV="1">
            <a:off x="4826000" y="4265704"/>
            <a:ext cx="1028700" cy="41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572064" y="4226093"/>
            <a:ext cx="341281" cy="45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304800" y="5197865"/>
            <a:ext cx="3407391" cy="369332"/>
          </a:xfrm>
          <a:prstGeom prst="rect">
            <a:avLst/>
          </a:prstGeom>
        </p:spPr>
        <p:txBody>
          <a:bodyPr wrap="square">
            <a:spAutoFit/>
          </a:bodyPr>
          <a:lstStyle/>
          <a:p>
            <a:pPr algn="ctr"/>
            <a:r>
              <a:rPr lang="el-GR" sz="900" i="1" dirty="0" err="1"/>
              <a:t>http</a:t>
            </a:r>
            <a:r>
              <a:rPr lang="el-GR" sz="900" i="1" dirty="0"/>
              <a:t>://</a:t>
            </a:r>
            <a:r>
              <a:rPr lang="el-GR" sz="900" i="1" dirty="0" err="1"/>
              <a:t>www.wildml.com</a:t>
            </a:r>
            <a:r>
              <a:rPr lang="el-GR" sz="900" i="1" dirty="0"/>
              <a:t>/2015/09/recurrent-neural-networks-tutorial-part-1-introduction-to-rnns/</a:t>
            </a:r>
          </a:p>
        </p:txBody>
      </p:sp>
      <p:sp>
        <p:nvSpPr>
          <p:cNvPr id="30" name="TextBox 29"/>
          <p:cNvSpPr txBox="1"/>
          <p:nvPr/>
        </p:nvSpPr>
        <p:spPr>
          <a:xfrm>
            <a:off x="137522" y="1592570"/>
            <a:ext cx="8231778" cy="923330"/>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 incorporate </a:t>
            </a:r>
            <a:r>
              <a:rPr lang="el-GR" altLang="el-GR" dirty="0" err="1"/>
              <a:t>both</a:t>
            </a:r>
            <a:r>
              <a:rPr lang="el-GR" altLang="el-GR" dirty="0"/>
              <a:t> </a:t>
            </a:r>
            <a:r>
              <a:rPr lang="el-GR" altLang="el-GR" dirty="0" err="1"/>
              <a:t>left</a:t>
            </a:r>
            <a:r>
              <a:rPr lang="el-GR" altLang="el-GR" dirty="0"/>
              <a:t> and </a:t>
            </a:r>
            <a:r>
              <a:rPr lang="el-GR" altLang="el-GR" dirty="0" err="1"/>
              <a:t>right</a:t>
            </a:r>
            <a:r>
              <a:rPr lang="el-GR" altLang="el-GR" dirty="0"/>
              <a:t> </a:t>
            </a:r>
            <a:r>
              <a:rPr lang="el-GR" altLang="el-GR" dirty="0" err="1"/>
              <a:t>context</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may</a:t>
            </a:r>
            <a:r>
              <a:rPr lang="el-GR" altLang="el-GR" dirty="0"/>
              <a:t> </a:t>
            </a:r>
            <a:r>
              <a:rPr lang="el-GR" altLang="el-GR" dirty="0" err="1"/>
              <a:t>not</a:t>
            </a:r>
            <a:r>
              <a:rPr lang="el-GR" altLang="el-GR" dirty="0"/>
              <a:t> </a:t>
            </a:r>
            <a:r>
              <a:rPr lang="el-GR" altLang="el-GR" dirty="0" err="1"/>
              <a:t>only</a:t>
            </a:r>
            <a:r>
              <a:rPr lang="el-GR" altLang="el-GR" dirty="0"/>
              <a:t> </a:t>
            </a:r>
            <a:r>
              <a:rPr lang="el-GR" altLang="el-GR" dirty="0" err="1"/>
              <a:t>depend</a:t>
            </a:r>
            <a:r>
              <a:rPr lang="el-GR" altLang="el-GR" dirty="0"/>
              <a:t> on the </a:t>
            </a:r>
            <a:r>
              <a:rPr lang="el-GR" altLang="el-GR" b="1" dirty="0" err="1">
                <a:solidFill>
                  <a:schemeClr val="accent2"/>
                </a:solidFill>
              </a:rPr>
              <a:t>previous</a:t>
            </a:r>
            <a:r>
              <a:rPr lang="el-GR" altLang="el-GR" dirty="0">
                <a:solidFill>
                  <a:schemeClr val="accent2"/>
                </a:solidFill>
              </a:rPr>
              <a:t> </a:t>
            </a:r>
            <a:r>
              <a:rPr lang="el-GR" altLang="el-GR" dirty="0" err="1"/>
              <a:t>elements</a:t>
            </a:r>
            <a:r>
              <a:rPr lang="el-GR" altLang="el-GR" dirty="0"/>
              <a:t> in the </a:t>
            </a:r>
            <a:r>
              <a:rPr lang="el-GR" altLang="el-GR" dirty="0" err="1"/>
              <a:t>sequence</a:t>
            </a:r>
            <a:r>
              <a:rPr lang="el-GR" altLang="el-GR" dirty="0"/>
              <a:t>, </a:t>
            </a:r>
            <a:r>
              <a:rPr lang="en-US" altLang="el-GR" dirty="0"/>
              <a:t> </a:t>
            </a:r>
            <a:r>
              <a:rPr lang="el-GR" altLang="el-GR" dirty="0" err="1"/>
              <a:t>but</a:t>
            </a:r>
            <a:r>
              <a:rPr lang="el-GR" altLang="el-GR" dirty="0"/>
              <a:t> </a:t>
            </a:r>
            <a:r>
              <a:rPr lang="el-GR" altLang="el-GR" dirty="0" err="1"/>
              <a:t>also</a:t>
            </a:r>
            <a:r>
              <a:rPr lang="el-GR" altLang="el-GR" dirty="0"/>
              <a:t> </a:t>
            </a:r>
            <a:r>
              <a:rPr lang="el-GR" altLang="el-GR" b="1" dirty="0" err="1">
                <a:solidFill>
                  <a:schemeClr val="accent2"/>
                </a:solidFill>
              </a:rPr>
              <a:t>future</a:t>
            </a:r>
            <a:r>
              <a:rPr lang="el-GR" altLang="el-GR" dirty="0">
                <a:solidFill>
                  <a:schemeClr val="accent2"/>
                </a:solidFill>
              </a:rPr>
              <a:t> </a:t>
            </a:r>
            <a:r>
              <a:rPr lang="el-GR" altLang="el-GR" dirty="0" err="1"/>
              <a:t>elements</a:t>
            </a:r>
            <a:r>
              <a:rPr lang="el-GR" altLang="el-GR" dirty="0"/>
              <a:t>. </a:t>
            </a:r>
            <a:endParaRPr lang="en-US" altLang="el-GR" dirty="0"/>
          </a:p>
        </p:txBody>
      </p:sp>
    </p:spTree>
    <p:extLst>
      <p:ext uri="{BB962C8B-B14F-4D97-AF65-F5344CB8AC3E}">
        <p14:creationId xmlns:p14="http://schemas.microsoft.com/office/powerpoint/2010/main" xmlns="" val="10657335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Sequence 2 Sequence or Encoder Decoder model</a:t>
            </a:r>
            <a:endParaRPr lang="en-US" dirty="0"/>
          </a:p>
        </p:txBody>
      </p:sp>
      <p:pic>
        <p:nvPicPr>
          <p:cNvPr id="8" name="Εικόνα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1280" y="1701800"/>
            <a:ext cx="5177453" cy="4781856"/>
          </a:xfrm>
          <a:prstGeom prst="rect">
            <a:avLst/>
          </a:prstGeom>
        </p:spPr>
      </p:pic>
      <p:sp>
        <p:nvSpPr>
          <p:cNvPr id="9" name="TextBox 8"/>
          <p:cNvSpPr txBox="1"/>
          <p:nvPr/>
        </p:nvSpPr>
        <p:spPr>
          <a:xfrm>
            <a:off x="5478241" y="4800600"/>
            <a:ext cx="3437159" cy="369332"/>
          </a:xfrm>
          <a:prstGeom prst="rect">
            <a:avLst/>
          </a:prstGeom>
          <a:noFill/>
        </p:spPr>
        <p:txBody>
          <a:bodyPr wrap="none" rtlCol="0">
            <a:spAutoFit/>
          </a:bodyPr>
          <a:lstStyle/>
          <a:p>
            <a:r>
              <a:rPr lang="en-US" dirty="0" smtClean="0">
                <a:hlinkClick r:id="rId4"/>
              </a:rPr>
              <a:t>Try many other models for MT</a:t>
            </a:r>
            <a:endParaRPr lang="el-GR" dirty="0"/>
          </a:p>
        </p:txBody>
      </p:sp>
      <p:sp>
        <p:nvSpPr>
          <p:cNvPr id="10" name="Ορθογώνιο 9"/>
          <p:cNvSpPr/>
          <p:nvPr/>
        </p:nvSpPr>
        <p:spPr>
          <a:xfrm>
            <a:off x="5130800" y="6021991"/>
            <a:ext cx="3784600" cy="646331"/>
          </a:xfrm>
          <a:prstGeom prst="rect">
            <a:avLst/>
          </a:prstGeom>
        </p:spPr>
        <p:txBody>
          <a:bodyPr wrap="square">
            <a:spAutoFit/>
          </a:bodyPr>
          <a:lstStyle/>
          <a:p>
            <a:r>
              <a:rPr lang="en-US" sz="1200" i="1" dirty="0">
                <a:solidFill>
                  <a:srgbClr val="222222"/>
                </a:solidFill>
                <a:latin typeface="Arial" charset="0"/>
              </a:rPr>
              <a:t>Cho, </a:t>
            </a:r>
            <a:r>
              <a:rPr lang="en-US" sz="1200" i="1" dirty="0" err="1">
                <a:solidFill>
                  <a:srgbClr val="222222"/>
                </a:solidFill>
                <a:latin typeface="Arial" charset="0"/>
              </a:rPr>
              <a:t>Kyunghyun</a:t>
            </a:r>
            <a:r>
              <a:rPr lang="en-US" sz="1200" i="1" dirty="0">
                <a:solidFill>
                  <a:srgbClr val="222222"/>
                </a:solidFill>
                <a:latin typeface="Arial" charset="0"/>
              </a:rPr>
              <a:t>, et al. "Learning phrase representations using RNN encoder-decoder for statistical machine translation." </a:t>
            </a:r>
            <a:r>
              <a:rPr lang="en-US" sz="1200" i="1" dirty="0" smtClean="0">
                <a:solidFill>
                  <a:srgbClr val="222222"/>
                </a:solidFill>
                <a:latin typeface="Arial" charset="0"/>
              </a:rPr>
              <a:t>EMNLP 2014</a:t>
            </a:r>
            <a:endParaRPr lang="el-GR" sz="1200" i="1" dirty="0"/>
          </a:p>
        </p:txBody>
      </p:sp>
    </p:spTree>
    <p:extLst>
      <p:ext uri="{BB962C8B-B14F-4D97-AF65-F5344CB8AC3E}">
        <p14:creationId xmlns:p14="http://schemas.microsoft.com/office/powerpoint/2010/main" xmlns="" val="42652343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Gated Recurrent Units (GRUs)</a:t>
            </a:r>
            <a:endParaRPr lang="en-US" dirty="0"/>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smtClean="0"/>
              <a:t>:</a:t>
            </a:r>
          </a:p>
          <a:p>
            <a:pPr defTabSz="914400" eaLnBrk="0" fontAlgn="base" hangingPunct="0">
              <a:spcBef>
                <a:spcPct val="0"/>
              </a:spcBef>
              <a:spcAft>
                <a:spcPct val="0"/>
              </a:spcAft>
            </a:pPr>
            <a:r>
              <a:rPr lang="en-US" altLang="el-GR" dirty="0" smtClean="0"/>
              <a:t>keep around memory to capture </a:t>
            </a:r>
            <a:r>
              <a:rPr lang="en-US" altLang="el-GR" b="1" dirty="0" smtClean="0">
                <a:solidFill>
                  <a:schemeClr val="accent2"/>
                </a:solidFill>
              </a:rPr>
              <a:t>long dependencies</a:t>
            </a:r>
          </a:p>
          <a:p>
            <a:pPr defTabSz="914400" eaLnBrk="0" fontAlgn="base" hangingPunct="0">
              <a:spcBef>
                <a:spcPct val="0"/>
              </a:spcBef>
              <a:spcAft>
                <a:spcPct val="0"/>
              </a:spcAft>
            </a:pPr>
            <a:r>
              <a:rPr lang="en-US" altLang="el-GR" dirty="0" smtClean="0"/>
              <a:t>Allow error messages to flow at </a:t>
            </a:r>
            <a:r>
              <a:rPr lang="en-US" altLang="el-GR" b="1" dirty="0" smtClean="0">
                <a:solidFill>
                  <a:schemeClr val="accent2"/>
                </a:solidFill>
              </a:rPr>
              <a:t>different strengths </a:t>
            </a:r>
            <a:r>
              <a:rPr lang="en-US" altLang="el-GR" dirty="0" smtClean="0"/>
              <a:t>depending on the inputs</a:t>
            </a:r>
          </a:p>
          <a:p>
            <a:pPr defTabSz="914400" eaLnBrk="0" fontAlgn="base" hangingPunct="0">
              <a:spcBef>
                <a:spcPct val="0"/>
              </a:spcBef>
              <a:spcAft>
                <a:spcPct val="0"/>
              </a:spcAft>
            </a:pPr>
            <a:endParaRPr lang="en-US" altLang="el-GR" dirty="0"/>
          </a:p>
        </p:txBody>
      </p:sp>
      <p:sp>
        <p:nvSpPr>
          <p:cNvPr id="15" name="TextBox 14"/>
          <p:cNvSpPr txBox="1"/>
          <p:nvPr/>
        </p:nvSpPr>
        <p:spPr>
          <a:xfrm>
            <a:off x="5576637" y="4193385"/>
            <a:ext cx="3555999" cy="507831"/>
          </a:xfrm>
          <a:prstGeom prst="rect">
            <a:avLst/>
          </a:prstGeom>
          <a:noFill/>
        </p:spPr>
        <p:txBody>
          <a:bodyPr wrap="square" rtlCol="0">
            <a:spAutoFit/>
          </a:bodyPr>
          <a:lstStyle/>
          <a:p>
            <a:r>
              <a:rPr lang="en-US" sz="900" i="1" dirty="0" smtClean="0"/>
              <a:t>http://</a:t>
            </a:r>
            <a:r>
              <a:rPr lang="en-US" sz="900" i="1" dirty="0" err="1" smtClean="0"/>
              <a:t>www.wildml.com</a:t>
            </a:r>
            <a:r>
              <a:rPr lang="en-US" sz="900" i="1" dirty="0" smtClean="0"/>
              <a:t>/2015/10/recurrent-neural-network-tutorial-part-4-implementing-a-grulstm-rnn-with-python-and-theano/</a:t>
            </a:r>
            <a:endParaRPr lang="el-GR" sz="900" i="1" dirty="0"/>
          </a:p>
        </p:txBody>
      </p:sp>
      <mc:AlternateContent xmlns:mc="http://schemas.openxmlformats.org/markup-compatibility/2006">
        <mc:Choice xmlns:a14="http://schemas.microsoft.com/office/drawing/2010/main" xmlns="" Requires="a14">
          <p:sp>
            <p:nvSpPr>
              <p:cNvPr id="17" name="TextBox 16"/>
              <p:cNvSpPr txBox="1"/>
              <p:nvPr/>
            </p:nvSpPr>
            <p:spPr>
              <a:xfrm>
                <a:off x="182131" y="2559197"/>
                <a:ext cx="5508806" cy="1777281"/>
              </a:xfrm>
              <a:prstGeom prst="rect">
                <a:avLst/>
              </a:prstGeom>
              <a:noFill/>
            </p:spPr>
            <p:txBody>
              <a:bodyPr wrap="square" rtlCol="0">
                <a:spAutoFit/>
              </a:bodyPr>
              <a:lstStyle/>
              <a:p>
                <a:r>
                  <a:rPr lang="en-US" dirty="0" smtClean="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smtClean="0"/>
              </a:p>
              <a:p>
                <a:r>
                  <a:rPr lang="en-US" dirty="0" smtClean="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smtClean="0"/>
              </a:p>
            </p:txBody>
          </p:sp>
        </mc:Choice>
        <mc:Fallback>
          <p:sp>
            <p:nvSpPr>
              <p:cNvPr id="17" name="TextBox 16"/>
              <p:cNvSpPr txBox="1">
                <a:spLocks noRot="1" noChangeAspect="1" noMove="1" noResize="1" noEditPoints="1" noAdjustHandles="1" noChangeArrowheads="1" noChangeShapeType="1" noTextEdit="1"/>
              </p:cNvSpPr>
              <p:nvPr/>
            </p:nvSpPr>
            <p:spPr>
              <a:xfrm>
                <a:off x="182131" y="2559197"/>
                <a:ext cx="5508806" cy="1777281"/>
              </a:xfrm>
              <a:prstGeom prst="rect">
                <a:avLst/>
              </a:prstGeom>
              <a:blipFill rotWithShape="0">
                <a:blip r:embed="rId4"/>
                <a:stretch>
                  <a:fillRect l="-996" t="-3436" b="-25086"/>
                </a:stretch>
              </a:blipFill>
            </p:spPr>
            <p:txBody>
              <a:bodyPr/>
              <a:lstStyle/>
              <a:p>
                <a:r>
                  <a:rPr lang="el-GR">
                    <a:noFill/>
                  </a:rPr>
                  <a:t> </a:t>
                </a:r>
              </a:p>
            </p:txBody>
          </p:sp>
        </mc:Fallback>
      </mc:AlternateContent>
      <p:sp>
        <p:nvSpPr>
          <p:cNvPr id="20" name="Ορθογώνιο 19"/>
          <p:cNvSpPr/>
          <p:nvPr/>
        </p:nvSpPr>
        <p:spPr>
          <a:xfrm>
            <a:off x="182131" y="5028149"/>
            <a:ext cx="8809469" cy="646331"/>
          </a:xfrm>
          <a:prstGeom prst="rect">
            <a:avLst/>
          </a:prstGeom>
        </p:spPr>
        <p:txBody>
          <a:bodyPr wrap="square">
            <a:spAutoFit/>
          </a:bodyPr>
          <a:lstStyle/>
          <a:p>
            <a:r>
              <a:rPr lang="en-US" dirty="0"/>
              <a:t>Controls how much of past state should matter now</a:t>
            </a:r>
          </a:p>
          <a:p>
            <a:r>
              <a:rPr lang="en-US" dirty="0"/>
              <a:t>If z close to 1, then we can copy information in that unit through many steps!</a:t>
            </a:r>
            <a:endParaRPr lang="el-GR" dirty="0"/>
          </a:p>
        </p:txBody>
      </p:sp>
    </p:spTree>
    <p:extLst>
      <p:ext uri="{BB962C8B-B14F-4D97-AF65-F5344CB8AC3E}">
        <p14:creationId xmlns:p14="http://schemas.microsoft.com/office/powerpoint/2010/main" xmlns="" val="38908021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Gated Recurrent Units (GRUs)</a:t>
            </a:r>
            <a:endParaRPr lang="en-US" dirty="0"/>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smtClean="0"/>
              <a:t>:</a:t>
            </a:r>
          </a:p>
          <a:p>
            <a:pPr defTabSz="914400" eaLnBrk="0" fontAlgn="base" hangingPunct="0">
              <a:spcBef>
                <a:spcPct val="0"/>
              </a:spcBef>
              <a:spcAft>
                <a:spcPct val="0"/>
              </a:spcAft>
            </a:pPr>
            <a:r>
              <a:rPr lang="en-US" altLang="el-GR" dirty="0" smtClean="0"/>
              <a:t>keep around memory to capture </a:t>
            </a:r>
            <a:r>
              <a:rPr lang="en-US" altLang="el-GR" b="1" dirty="0" smtClean="0">
                <a:solidFill>
                  <a:schemeClr val="accent2"/>
                </a:solidFill>
              </a:rPr>
              <a:t>long dependencies</a:t>
            </a:r>
          </a:p>
          <a:p>
            <a:pPr defTabSz="914400" eaLnBrk="0" fontAlgn="base" hangingPunct="0">
              <a:spcBef>
                <a:spcPct val="0"/>
              </a:spcBef>
              <a:spcAft>
                <a:spcPct val="0"/>
              </a:spcAft>
            </a:pPr>
            <a:r>
              <a:rPr lang="en-US" altLang="el-GR" dirty="0" smtClean="0"/>
              <a:t>Allow error messages to flow at </a:t>
            </a:r>
            <a:r>
              <a:rPr lang="en-US" altLang="el-GR" b="1" dirty="0" smtClean="0">
                <a:solidFill>
                  <a:schemeClr val="accent2"/>
                </a:solidFill>
              </a:rPr>
              <a:t>different strengths </a:t>
            </a:r>
            <a:r>
              <a:rPr lang="en-US" altLang="el-GR" dirty="0" smtClean="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mc:Choice xmlns:a14="http://schemas.microsoft.com/office/drawing/2010/main" xmlns="" Requires="a14">
          <p:sp>
            <p:nvSpPr>
              <p:cNvPr id="17" name="TextBox 16"/>
              <p:cNvSpPr txBox="1"/>
              <p:nvPr/>
            </p:nvSpPr>
            <p:spPr>
              <a:xfrm>
                <a:off x="182131" y="2559197"/>
                <a:ext cx="5508806" cy="3480120"/>
              </a:xfrm>
              <a:prstGeom prst="rect">
                <a:avLst/>
              </a:prstGeom>
              <a:noFill/>
            </p:spPr>
            <p:txBody>
              <a:bodyPr wrap="square" rtlCol="0">
                <a:spAutoFit/>
              </a:bodyPr>
              <a:lstStyle/>
              <a:p>
                <a:r>
                  <a:rPr lang="en-US" dirty="0" smtClean="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smtClean="0"/>
              </a:p>
              <a:p>
                <a:r>
                  <a:rPr lang="en-US" dirty="0" smtClean="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smtClean="0"/>
              </a:p>
              <a:p>
                <a:endParaRPr lang="el-GR" dirty="0"/>
              </a:p>
              <a:p>
                <a:r>
                  <a:rPr lang="en-US" dirty="0" smtClean="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smtClean="0"/>
              </a:p>
              <a:p>
                <a:endParaRPr lang="en-US" dirty="0" smtClean="0"/>
              </a:p>
              <a:p>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182131" y="2559197"/>
                <a:ext cx="5508806" cy="3480120"/>
              </a:xfrm>
              <a:prstGeom prst="rect">
                <a:avLst/>
              </a:prstGeom>
              <a:blipFill rotWithShape="0">
                <a:blip r:embed="rId4"/>
                <a:stretch>
                  <a:fillRect l="-996" t="-1751"/>
                </a:stretch>
              </a:blipFill>
            </p:spPr>
            <p:txBody>
              <a:bodyPr/>
              <a:lstStyle/>
              <a:p>
                <a:r>
                  <a:rPr lang="el-GR">
                    <a:noFill/>
                  </a:rPr>
                  <a:t> </a:t>
                </a:r>
              </a:p>
            </p:txBody>
          </p:sp>
        </mc:Fallback>
      </mc:AlternateContent>
      <p:sp>
        <p:nvSpPr>
          <p:cNvPr id="19" name="Ορθογώνιο 18"/>
          <p:cNvSpPr/>
          <p:nvPr/>
        </p:nvSpPr>
        <p:spPr>
          <a:xfrm>
            <a:off x="4749800" y="4846289"/>
            <a:ext cx="4241800" cy="1384995"/>
          </a:xfrm>
          <a:prstGeom prst="rect">
            <a:avLst/>
          </a:prstGeom>
        </p:spPr>
        <p:txBody>
          <a:bodyPr wrap="square">
            <a:spAutoFit/>
          </a:bodyPr>
          <a:lstStyle/>
          <a:p>
            <a:pPr algn="ctr"/>
            <a:r>
              <a:rPr lang="en-US" dirty="0"/>
              <a:t>If </a:t>
            </a:r>
            <a:r>
              <a:rPr lang="en-US" dirty="0" smtClean="0"/>
              <a:t>reset </a:t>
            </a:r>
            <a:r>
              <a:rPr lang="en-US" dirty="0"/>
              <a:t>close to </a:t>
            </a:r>
            <a:r>
              <a:rPr lang="en-US" dirty="0" smtClean="0"/>
              <a:t>0, ignore </a:t>
            </a:r>
            <a:r>
              <a:rPr lang="en-US" dirty="0"/>
              <a:t>previous hidden state </a:t>
            </a:r>
            <a:r>
              <a:rPr lang="en-US" sz="1600" dirty="0" smtClean="0"/>
              <a:t>(allows </a:t>
            </a:r>
            <a:r>
              <a:rPr lang="en-US" sz="1600" dirty="0"/>
              <a:t>model to drop information that is irrelevant in the </a:t>
            </a:r>
            <a:r>
              <a:rPr lang="en-US" sz="1600" dirty="0" smtClean="0"/>
              <a:t>future)</a:t>
            </a:r>
          </a:p>
          <a:p>
            <a:pPr algn="ctr"/>
            <a:endParaRPr lang="en-US" sz="1600" dirty="0"/>
          </a:p>
          <a:p>
            <a:pPr algn="ctr"/>
            <a:endParaRPr lang="en-US" sz="1600" dirty="0"/>
          </a:p>
        </p:txBody>
      </p:sp>
      <p:sp>
        <p:nvSpPr>
          <p:cNvPr id="10" name="Ορθογώνιο 9"/>
          <p:cNvSpPr/>
          <p:nvPr/>
        </p:nvSpPr>
        <p:spPr>
          <a:xfrm>
            <a:off x="182130" y="5812135"/>
            <a:ext cx="8410590" cy="646331"/>
          </a:xfrm>
          <a:prstGeom prst="rect">
            <a:avLst/>
          </a:prstGeom>
        </p:spPr>
        <p:txBody>
          <a:bodyPr wrap="square">
            <a:spAutoFit/>
          </a:bodyPr>
          <a:lstStyle/>
          <a:p>
            <a:r>
              <a:rPr lang="en-US" dirty="0" smtClean="0"/>
              <a:t>Units </a:t>
            </a:r>
            <a:r>
              <a:rPr lang="en-US" dirty="0"/>
              <a:t>with </a:t>
            </a:r>
            <a:r>
              <a:rPr lang="en-US" b="1" dirty="0">
                <a:solidFill>
                  <a:schemeClr val="accent2"/>
                </a:solidFill>
              </a:rPr>
              <a:t>short-term</a:t>
            </a:r>
            <a:r>
              <a:rPr lang="en-US" dirty="0"/>
              <a:t> dependencies often have </a:t>
            </a:r>
            <a:r>
              <a:rPr lang="en-US" b="1" dirty="0">
                <a:solidFill>
                  <a:schemeClr val="accent2"/>
                </a:solidFill>
              </a:rPr>
              <a:t>reset</a:t>
            </a:r>
            <a:r>
              <a:rPr lang="en-US" dirty="0">
                <a:solidFill>
                  <a:schemeClr val="accent2"/>
                </a:solidFill>
              </a:rPr>
              <a:t> </a:t>
            </a:r>
            <a:r>
              <a:rPr lang="en-US" dirty="0"/>
              <a:t>gates very active</a:t>
            </a:r>
          </a:p>
          <a:p>
            <a:r>
              <a:rPr lang="en-US" dirty="0"/>
              <a:t>Units with </a:t>
            </a:r>
            <a:r>
              <a:rPr lang="en-US" b="1" dirty="0" smtClean="0">
                <a:solidFill>
                  <a:schemeClr val="accent2"/>
                </a:solidFill>
              </a:rPr>
              <a:t>long-term</a:t>
            </a:r>
            <a:r>
              <a:rPr lang="en-US" dirty="0" smtClean="0"/>
              <a:t> </a:t>
            </a:r>
            <a:r>
              <a:rPr lang="en-US" dirty="0"/>
              <a:t>dependencies have active </a:t>
            </a:r>
            <a:r>
              <a:rPr lang="en-US" b="1" dirty="0">
                <a:solidFill>
                  <a:schemeClr val="accent2"/>
                </a:solidFill>
              </a:rPr>
              <a:t>update</a:t>
            </a:r>
            <a:r>
              <a:rPr lang="en-US" dirty="0"/>
              <a:t> gates z </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smtClean="0"/>
              <a:t>http://</a:t>
            </a:r>
            <a:r>
              <a:rPr lang="en-US" sz="900" i="1" dirty="0" err="1" smtClean="0"/>
              <a:t>www.wildml.com</a:t>
            </a:r>
            <a:r>
              <a:rPr lang="en-US" sz="900" i="1" dirty="0" smtClean="0"/>
              <a:t>/2015/10/recurrent-neural-network-tutorial-part-4-implementing-a-grulstm-rnn-with-python-and-theano/</a:t>
            </a:r>
            <a:endParaRPr lang="el-GR" sz="900" i="1" dirty="0"/>
          </a:p>
        </p:txBody>
      </p:sp>
    </p:spTree>
    <p:extLst>
      <p:ext uri="{BB962C8B-B14F-4D97-AF65-F5344CB8AC3E}">
        <p14:creationId xmlns:p14="http://schemas.microsoft.com/office/powerpoint/2010/main" xmlns="" val="3086578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a:t>
            </a:r>
            <a:r>
              <a:rPr lang="en-US" b="1" dirty="0" smtClean="0">
                <a:solidFill>
                  <a:schemeClr val="accent2"/>
                </a:solidFill>
              </a:rPr>
              <a:t>programmed</a:t>
            </a:r>
            <a:endParaRPr lang="en-US" b="1" dirty="0">
              <a:solidFill>
                <a:schemeClr val="accent2"/>
              </a:solidFill>
            </a:endParaRPr>
          </a:p>
        </p:txBody>
      </p:sp>
      <p:sp>
        <p:nvSpPr>
          <p:cNvPr id="9" name="Rectangle 8"/>
          <p:cNvSpPr/>
          <p:nvPr/>
        </p:nvSpPr>
        <p:spPr>
          <a:xfrm>
            <a:off x="457200" y="5551268"/>
            <a:ext cx="8496300" cy="369332"/>
          </a:xfrm>
          <a:prstGeom prst="rect">
            <a:avLst/>
          </a:prstGeom>
        </p:spPr>
        <p:txBody>
          <a:bodyPr wrap="square">
            <a:spAutoFit/>
          </a:bodyPr>
          <a:lstStyle/>
          <a:p>
            <a:r>
              <a:rPr lang="en-US" dirty="0" smtClean="0"/>
              <a:t>Methods that </a:t>
            </a:r>
            <a:r>
              <a:rPr lang="en-US" dirty="0"/>
              <a:t>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Labeled Data</a:t>
              </a:r>
              <a:endParaRPr lang="en-US" dirty="0"/>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Labeled Data</a:t>
              </a:r>
              <a:endParaRPr lang="en-US" dirty="0"/>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Machine Learning algorithm</a:t>
              </a:r>
              <a:endParaRPr lang="en-US" dirty="0"/>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Learned model</a:t>
              </a:r>
              <a:endParaRPr lang="en-US" dirty="0"/>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Prediction</a:t>
              </a:r>
              <a:endParaRPr lang="en-US" dirty="0"/>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smtClean="0">
                  <a:solidFill>
                    <a:schemeClr val="accent2"/>
                  </a:solidFill>
                </a:rPr>
                <a:t>Training</a:t>
              </a:r>
              <a:endParaRPr lang="en-US" sz="1600" b="1" dirty="0">
                <a:solidFill>
                  <a:schemeClr val="accent2"/>
                </a:solidFill>
              </a:endParaRP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smtClean="0">
                  <a:solidFill>
                    <a:schemeClr val="accent2"/>
                  </a:solidFill>
                </a:rPr>
                <a:t>Prediction</a:t>
              </a:r>
              <a:endParaRPr lang="en-US" sz="1600" b="1" dirty="0">
                <a:solidFill>
                  <a:schemeClr val="accent2"/>
                </a:solidFill>
              </a:endParaRP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xmlns="" val="34453274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Gated Recurrent Units (GRUs)</a:t>
            </a:r>
            <a:endParaRPr lang="en-US" dirty="0"/>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smtClean="0"/>
              <a:t>:</a:t>
            </a:r>
          </a:p>
          <a:p>
            <a:pPr defTabSz="914400" eaLnBrk="0" fontAlgn="base" hangingPunct="0">
              <a:spcBef>
                <a:spcPct val="0"/>
              </a:spcBef>
              <a:spcAft>
                <a:spcPct val="0"/>
              </a:spcAft>
            </a:pPr>
            <a:r>
              <a:rPr lang="en-US" altLang="el-GR" dirty="0" smtClean="0"/>
              <a:t>keep around memory to capture </a:t>
            </a:r>
            <a:r>
              <a:rPr lang="en-US" altLang="el-GR" b="1" dirty="0" smtClean="0">
                <a:solidFill>
                  <a:schemeClr val="accent2"/>
                </a:solidFill>
              </a:rPr>
              <a:t>long dependencies</a:t>
            </a:r>
          </a:p>
          <a:p>
            <a:pPr defTabSz="914400" eaLnBrk="0" fontAlgn="base" hangingPunct="0">
              <a:spcBef>
                <a:spcPct val="0"/>
              </a:spcBef>
              <a:spcAft>
                <a:spcPct val="0"/>
              </a:spcAft>
            </a:pPr>
            <a:r>
              <a:rPr lang="en-US" altLang="el-GR" dirty="0" smtClean="0"/>
              <a:t>Allow error messages to flow at </a:t>
            </a:r>
            <a:r>
              <a:rPr lang="en-US" altLang="el-GR" b="1" dirty="0" smtClean="0">
                <a:solidFill>
                  <a:schemeClr val="accent2"/>
                </a:solidFill>
              </a:rPr>
              <a:t>different strengths </a:t>
            </a:r>
            <a:r>
              <a:rPr lang="en-US" altLang="el-GR" dirty="0" smtClean="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mc:Choice xmlns:a14="http://schemas.microsoft.com/office/drawing/2010/main" xmlns="" Requires="a14">
          <p:sp>
            <p:nvSpPr>
              <p:cNvPr id="17" name="TextBox 16"/>
              <p:cNvSpPr txBox="1"/>
              <p:nvPr/>
            </p:nvSpPr>
            <p:spPr>
              <a:xfrm>
                <a:off x="182131" y="2559197"/>
                <a:ext cx="5508806" cy="4335739"/>
              </a:xfrm>
              <a:prstGeom prst="rect">
                <a:avLst/>
              </a:prstGeom>
              <a:noFill/>
            </p:spPr>
            <p:txBody>
              <a:bodyPr wrap="square" rtlCol="0">
                <a:spAutoFit/>
              </a:bodyPr>
              <a:lstStyle/>
              <a:p>
                <a:r>
                  <a:rPr lang="en-US" dirty="0" smtClean="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smtClean="0"/>
              </a:p>
              <a:p>
                <a:r>
                  <a:rPr lang="en-US" dirty="0" smtClean="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smtClean="0"/>
              </a:p>
              <a:p>
                <a:endParaRPr lang="el-GR" dirty="0"/>
              </a:p>
              <a:p>
                <a:r>
                  <a:rPr lang="en-US" dirty="0" smtClean="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smtClean="0"/>
              </a:p>
              <a:p>
                <a:endParaRPr lang="en-US" dirty="0" smtClean="0"/>
              </a:p>
              <a:p>
                <a:r>
                  <a:rPr lang="en-US" dirty="0"/>
                  <a:t>New memory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n-US" i="1">
                        <a:latin typeface="Cambria Math" charset="0"/>
                      </a:rPr>
                      <m:t>𝑡𝑎𝑛h</m:t>
                    </m:r>
                    <m:r>
                      <a:rPr lang="el-GR" i="1">
                        <a:latin typeface="Cambria Math" charset="0"/>
                      </a:rPr>
                      <m:t>(</m:t>
                    </m:r>
                    <m:sSub>
                      <m:sSubPr>
                        <m:ctrlPr>
                          <a:rPr lang="en-US" i="1">
                            <a:latin typeface="Cambria Math" panose="02040503050406030204" pitchFamily="18" charset="0"/>
                          </a:rPr>
                        </m:ctrlPr>
                      </m:sSubPr>
                      <m:e>
                        <m:r>
                          <a:rPr lang="en-US" i="1">
                            <a:latin typeface="Cambria Math" charset="0"/>
                          </a:rPr>
                          <m:t>𝑟</m:t>
                        </m:r>
                      </m:e>
                      <m:sub>
                        <m:r>
                          <a:rPr lang="en-US" i="1">
                            <a:latin typeface="Cambria Math" charset="0"/>
                          </a:rPr>
                          <m:t>𝑡</m:t>
                        </m:r>
                      </m:sub>
                    </m:sSub>
                    <m:r>
                      <a:rPr lang="it-IT" i="1">
                        <a:latin typeface="Cambria Math" charset="0"/>
                        <a:ea typeface="Cambria Math" charset="0"/>
                        <a:cs typeface="Cambria Math" charset="0"/>
                      </a:rPr>
                      <m:t>∘</m:t>
                    </m:r>
                    <m:r>
                      <a:rPr lang="en-US" i="1">
                        <a:latin typeface="Cambria Math" charset="0"/>
                      </a:rPr>
                      <m:t>𝑈</m:t>
                    </m:r>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i="1">
                        <a:latin typeface="Cambria Math" charset="0"/>
                      </a:rPr>
                      <m:t>𝑊</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n-US" dirty="0" smtClean="0"/>
              </a:p>
              <a:p>
                <a:endParaRPr lang="en-US" dirty="0"/>
              </a:p>
              <a:p>
                <a:r>
                  <a:rPr lang="en-US" dirty="0" smtClean="0"/>
                  <a:t>Final memory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h</m:t>
                        </m:r>
                      </m:e>
                      <m:sub>
                        <m:r>
                          <a:rPr lang="en-US" i="1">
                            <a:latin typeface="Cambria Math" charset="0"/>
                          </a:rPr>
                          <m:t>𝑡</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sSub>
                      <m:sSubPr>
                        <m:ctrlPr>
                          <a:rPr lang="en-US" i="1">
                            <a:latin typeface="Cambria Math" panose="02040503050406030204" pitchFamily="18" charset="0"/>
                          </a:rPr>
                        </m:ctrlPr>
                      </m:sSubPr>
                      <m:e>
                        <m:r>
                          <a:rPr lang="it-IT" i="1">
                            <a:latin typeface="Cambria Math" charset="0"/>
                            <a:ea typeface="Cambria Math" charset="0"/>
                            <a:cs typeface="Cambria Math" charset="0"/>
                          </a:rPr>
                          <m:t>∘</m:t>
                        </m:r>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b="0" i="1" smtClean="0">
                        <a:latin typeface="Cambria Math" charset="0"/>
                      </a:rPr>
                      <m:t>(1−</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r>
                      <a:rPr lang="en-US" b="0" i="1" smtClean="0">
                        <a:latin typeface="Cambria Math" charset="0"/>
                      </a:rPr>
                      <m:t>)</m:t>
                    </m:r>
                    <m:r>
                      <a:rPr lang="it-IT"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oMath>
                </a14:m>
                <a:endParaRPr lang="en-US" dirty="0"/>
              </a:p>
              <a:p>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182131" y="2559197"/>
                <a:ext cx="5508806" cy="4335739"/>
              </a:xfrm>
              <a:prstGeom prst="rect">
                <a:avLst/>
              </a:prstGeom>
              <a:blipFill rotWithShape="0">
                <a:blip r:embed="rId4"/>
                <a:stretch>
                  <a:fillRect l="-996" t="-1406"/>
                </a:stretch>
              </a:blipFill>
            </p:spPr>
            <p:txBody>
              <a:bodyPr/>
              <a:lstStyle/>
              <a:p>
                <a:r>
                  <a:rPr lang="el-GR">
                    <a:noFill/>
                  </a:rPr>
                  <a:t> </a:t>
                </a:r>
              </a:p>
            </p:txBody>
          </p:sp>
        </mc:Fallback>
      </mc:AlternateContent>
      <p:sp>
        <p:nvSpPr>
          <p:cNvPr id="10" name="TextBox 9"/>
          <p:cNvSpPr txBox="1"/>
          <p:nvPr/>
        </p:nvSpPr>
        <p:spPr>
          <a:xfrm>
            <a:off x="5092700" y="4984007"/>
            <a:ext cx="3898900" cy="1200329"/>
          </a:xfrm>
          <a:prstGeom prst="rect">
            <a:avLst/>
          </a:prstGeom>
          <a:noFill/>
        </p:spPr>
        <p:txBody>
          <a:bodyPr wrap="square" rtlCol="0">
            <a:spAutoFit/>
          </a:bodyPr>
          <a:lstStyle/>
          <a:p>
            <a:r>
              <a:rPr lang="en-US" dirty="0" smtClean="0">
                <a:hlinkClick r:id="rId5"/>
              </a:rPr>
              <a:t>LSTMs</a:t>
            </a:r>
            <a:r>
              <a:rPr lang="en-US" dirty="0" smtClean="0"/>
              <a:t> are a more complex form, but basically same intuition</a:t>
            </a:r>
          </a:p>
          <a:p>
            <a:r>
              <a:rPr lang="en-US" dirty="0" smtClean="0"/>
              <a:t>GRUs are often more preferred than LSTMs</a:t>
            </a:r>
            <a:endParaRPr lang="en-US" dirty="0"/>
          </a:p>
        </p:txBody>
      </p:sp>
      <p:sp>
        <p:nvSpPr>
          <p:cNvPr id="2" name="Ορθογώνιο 1"/>
          <p:cNvSpPr/>
          <p:nvPr/>
        </p:nvSpPr>
        <p:spPr>
          <a:xfrm>
            <a:off x="4572000" y="6226938"/>
            <a:ext cx="4572000" cy="369332"/>
          </a:xfrm>
          <a:prstGeom prst="rect">
            <a:avLst/>
          </a:prstGeom>
        </p:spPr>
        <p:txBody>
          <a:bodyPr wrap="square">
            <a:spAutoFit/>
          </a:bodyPr>
          <a:lstStyle/>
          <a:p>
            <a:r>
              <a:rPr lang="en-US" dirty="0"/>
              <a:t>combines </a:t>
            </a:r>
            <a:r>
              <a:rPr lang="en-US"/>
              <a:t>current </a:t>
            </a:r>
            <a:r>
              <a:rPr lang="en-US" smtClean="0"/>
              <a:t>&amp; previous </a:t>
            </a:r>
            <a:r>
              <a:rPr lang="en-US" dirty="0"/>
              <a:t>time steps</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smtClean="0"/>
              <a:t>http://</a:t>
            </a:r>
            <a:r>
              <a:rPr lang="en-US" sz="900" i="1" dirty="0" err="1" smtClean="0"/>
              <a:t>www.wildml.com</a:t>
            </a:r>
            <a:r>
              <a:rPr lang="en-US" sz="900" i="1" dirty="0" smtClean="0"/>
              <a:t>/2015/10/recurrent-neural-network-tutorial-part-4-implementing-a-grulstm-rnn-with-python-and-theano/</a:t>
            </a:r>
            <a:endParaRPr lang="el-GR" sz="900" i="1" dirty="0"/>
          </a:p>
        </p:txBody>
      </p:sp>
    </p:spTree>
    <p:extLst>
      <p:ext uri="{BB962C8B-B14F-4D97-AF65-F5344CB8AC3E}">
        <p14:creationId xmlns:p14="http://schemas.microsoft.com/office/powerpoint/2010/main" xmlns="" val="11739329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Mechanism</a:t>
            </a:r>
            <a:endParaRPr lang="en-US" dirty="0"/>
          </a:p>
        </p:txBody>
      </p:sp>
      <p:pic>
        <p:nvPicPr>
          <p:cNvPr id="28" name="Εικόνα 27"/>
          <p:cNvPicPr>
            <a:picLocks noChangeAspect="1"/>
          </p:cNvPicPr>
          <p:nvPr/>
        </p:nvPicPr>
        <p:blipFill>
          <a:blip r:embed="rId2"/>
          <a:stretch>
            <a:fillRect/>
          </a:stretch>
        </p:blipFill>
        <p:spPr>
          <a:xfrm>
            <a:off x="2623138" y="1047398"/>
            <a:ext cx="4476750" cy="4188772"/>
          </a:xfrm>
          <a:prstGeom prst="rect">
            <a:avLst/>
          </a:prstGeom>
        </p:spPr>
      </p:pic>
      <p:sp>
        <p:nvSpPr>
          <p:cNvPr id="21" name="Ορθογώνιο 20"/>
          <p:cNvSpPr/>
          <p:nvPr/>
        </p:nvSpPr>
        <p:spPr>
          <a:xfrm>
            <a:off x="1003467" y="5236170"/>
            <a:ext cx="7137065" cy="276999"/>
          </a:xfrm>
          <a:prstGeom prst="rect">
            <a:avLst/>
          </a:prstGeom>
        </p:spPr>
        <p:txBody>
          <a:bodyPr wrap="square">
            <a:spAutoFit/>
          </a:bodyPr>
          <a:lstStyle/>
          <a:p>
            <a:r>
              <a:rPr lang="en-US" sz="1200" i="1" dirty="0" err="1" smtClean="0">
                <a:solidFill>
                  <a:srgbClr val="222222"/>
                </a:solidFill>
                <a:latin typeface="Arial" charset="0"/>
              </a:rPr>
              <a:t>Bahdanau</a:t>
            </a:r>
            <a:r>
              <a:rPr lang="en-US" sz="1200" i="1" dirty="0" smtClean="0">
                <a:solidFill>
                  <a:srgbClr val="222222"/>
                </a:solidFill>
                <a:latin typeface="Arial" charset="0"/>
              </a:rPr>
              <a:t> D. et al. "Neural machine translation by jointly learning to align and translate." ICLR (2015)</a:t>
            </a:r>
            <a:endParaRPr lang="el-GR" sz="1200" i="1" dirty="0"/>
          </a:p>
        </p:txBody>
      </p:sp>
      <p:sp>
        <p:nvSpPr>
          <p:cNvPr id="23" name="TextBox 22"/>
          <p:cNvSpPr txBox="1"/>
          <p:nvPr/>
        </p:nvSpPr>
        <p:spPr>
          <a:xfrm>
            <a:off x="444500" y="5907206"/>
            <a:ext cx="3639138" cy="369332"/>
          </a:xfrm>
          <a:prstGeom prst="rect">
            <a:avLst/>
          </a:prstGeom>
          <a:noFill/>
        </p:spPr>
        <p:txBody>
          <a:bodyPr wrap="none" rtlCol="0">
            <a:spAutoFit/>
          </a:bodyPr>
          <a:lstStyle/>
          <a:p>
            <a:r>
              <a:rPr lang="en-US" dirty="0" smtClean="0"/>
              <a:t>Main idea: retrieve as needed</a:t>
            </a:r>
            <a:endParaRPr lang="el-GR" dirty="0"/>
          </a:p>
        </p:txBody>
      </p:sp>
      <p:sp>
        <p:nvSpPr>
          <p:cNvPr id="26" name="TextBox 25"/>
          <p:cNvSpPr txBox="1"/>
          <p:nvPr/>
        </p:nvSpPr>
        <p:spPr>
          <a:xfrm>
            <a:off x="1130306" y="1396305"/>
            <a:ext cx="2542684" cy="369332"/>
          </a:xfrm>
          <a:prstGeom prst="rect">
            <a:avLst/>
          </a:prstGeom>
          <a:noFill/>
        </p:spPr>
        <p:txBody>
          <a:bodyPr wrap="none" rtlCol="0">
            <a:spAutoFit/>
          </a:bodyPr>
          <a:lstStyle/>
          <a:p>
            <a:r>
              <a:rPr lang="en-US" dirty="0" smtClean="0"/>
              <a:t>Pool of </a:t>
            </a:r>
            <a:r>
              <a:rPr lang="en-US" smtClean="0"/>
              <a:t>source states</a:t>
            </a:r>
            <a:endParaRPr lang="el-GR" dirty="0"/>
          </a:p>
        </p:txBody>
      </p:sp>
    </p:spTree>
    <p:extLst>
      <p:ext uri="{BB962C8B-B14F-4D97-AF65-F5344CB8AC3E}">
        <p14:creationId xmlns:p14="http://schemas.microsoft.com/office/powerpoint/2010/main" xmlns="" val="23250471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 Scoring</a:t>
            </a:r>
            <a:endParaRPr lang="en-US" dirty="0"/>
          </a:p>
        </p:txBody>
      </p:sp>
      <p:sp>
        <p:nvSpPr>
          <p:cNvPr id="23" name="TextBox 22"/>
          <p:cNvSpPr txBox="1"/>
          <p:nvPr/>
        </p:nvSpPr>
        <p:spPr>
          <a:xfrm>
            <a:off x="475080" y="5984349"/>
            <a:ext cx="4931158" cy="369332"/>
          </a:xfrm>
          <a:prstGeom prst="rect">
            <a:avLst/>
          </a:prstGeom>
          <a:noFill/>
        </p:spPr>
        <p:txBody>
          <a:bodyPr wrap="none" rtlCol="0">
            <a:spAutoFit/>
          </a:bodyPr>
          <a:lstStyle/>
          <a:p>
            <a:r>
              <a:rPr lang="en-US" b="1" dirty="0" smtClean="0">
                <a:solidFill>
                  <a:schemeClr val="accent2"/>
                </a:solidFill>
              </a:rPr>
              <a:t>Compare</a:t>
            </a:r>
            <a:r>
              <a:rPr lang="en-US" dirty="0" smtClean="0"/>
              <a:t> target and source hidden states</a:t>
            </a:r>
            <a:endParaRPr lang="el-GR" dirty="0"/>
          </a:p>
        </p:txBody>
      </p:sp>
      <mc:AlternateContent xmlns:mc="http://schemas.openxmlformats.org/markup-compatibility/2006">
        <mc:Choice xmlns:a14="http://schemas.microsoft.com/office/drawing/2010/main" xmlns="" Requires="a14">
          <p:sp>
            <p:nvSpPr>
              <p:cNvPr id="4" name="TextBox 3"/>
              <p:cNvSpPr txBox="1"/>
              <p:nvPr/>
            </p:nvSpPr>
            <p:spPr>
              <a:xfrm>
                <a:off x="2324100" y="5362692"/>
                <a:ext cx="4660434" cy="4311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charset="0"/>
                        </a:rPr>
                        <m:t>𝑠𝑐𝑜𝑟𝑒</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h</m:t>
                              </m:r>
                            </m:e>
                            <m:sub>
                              <m:r>
                                <a:rPr lang="en-US" sz="2400" b="0" i="1" smtClean="0">
                                  <a:latin typeface="Cambria Math" charset="0"/>
                                </a:rPr>
                                <m:t>𝑡</m:t>
                              </m:r>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h</m:t>
                                  </m:r>
                                </m:e>
                              </m:acc>
                            </m:e>
                            <m:sub>
                              <m:r>
                                <a:rPr lang="en-US" sz="2400" b="0" i="1" smtClean="0">
                                  <a:latin typeface="Cambria Math" charset="0"/>
                                </a:rPr>
                                <m:t>𝑠</m:t>
                              </m:r>
                            </m:sub>
                          </m:sSub>
                        </m:e>
                      </m:d>
                      <m:r>
                        <a:rPr lang="en-US" sz="2400" b="0" i="1" smtClean="0">
                          <a:latin typeface="Cambria Math" charset="0"/>
                        </a:rPr>
                        <m:t>=</m:t>
                      </m:r>
                      <m:sSub>
                        <m:sSubPr>
                          <m:ctrlPr>
                            <a:rPr lang="en-US" sz="2400" i="1">
                              <a:latin typeface="Cambria Math" panose="02040503050406030204" pitchFamily="18" charset="0"/>
                            </a:rPr>
                          </m:ctrlPr>
                        </m:sSubPr>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charset="0"/>
                                    </a:rPr>
                                    <m:t>h</m:t>
                                  </m:r>
                                </m:e>
                                <m:sub>
                                  <m:r>
                                    <a:rPr lang="en-US" sz="2400" i="1">
                                      <a:latin typeface="Cambria Math" charset="0"/>
                                    </a:rPr>
                                    <m:t>𝑡</m:t>
                                  </m:r>
                                </m:sub>
                              </m:sSub>
                            </m:e>
                            <m:sup>
                              <m:r>
                                <a:rPr lang="en-US" sz="2400" i="1">
                                  <a:latin typeface="Cambria Math" charset="0"/>
                                </a:rPr>
                                <m:t>𝑇</m:t>
                              </m:r>
                            </m:sup>
                          </m:sSup>
                          <m:acc>
                            <m:accPr>
                              <m:chr m:val="̅"/>
                              <m:ctrlPr>
                                <a:rPr lang="en-US" sz="2400" i="1">
                                  <a:latin typeface="Cambria Math" panose="02040503050406030204" pitchFamily="18" charset="0"/>
                                </a:rPr>
                              </m:ctrlPr>
                            </m:accPr>
                            <m:e>
                              <m:r>
                                <a:rPr lang="en-US" sz="2400" i="1">
                                  <a:latin typeface="Cambria Math" charset="0"/>
                                </a:rPr>
                                <m:t>h</m:t>
                              </m:r>
                            </m:e>
                          </m:acc>
                        </m:e>
                        <m:sub>
                          <m:r>
                            <a:rPr lang="en-US" sz="2400" i="1">
                              <a:latin typeface="Cambria Math" charset="0"/>
                            </a:rPr>
                            <m:t>𝑠</m:t>
                          </m:r>
                        </m:sub>
                      </m:sSub>
                    </m:oMath>
                  </m:oMathPara>
                </a14:m>
                <a:endParaRPr lang="el-GR" sz="2400" dirty="0"/>
              </a:p>
            </p:txBody>
          </p:sp>
        </mc:Choice>
        <mc:Fallback>
          <p:sp>
            <p:nvSpPr>
              <p:cNvPr id="4" name="TextBox 3"/>
              <p:cNvSpPr txBox="1">
                <a:spLocks noRot="1" noChangeAspect="1" noMove="1" noResize="1" noEditPoints="1" noAdjustHandles="1" noChangeArrowheads="1" noChangeShapeType="1" noTextEdit="1"/>
              </p:cNvSpPr>
              <p:nvPr/>
            </p:nvSpPr>
            <p:spPr>
              <a:xfrm>
                <a:off x="2324100" y="5362692"/>
                <a:ext cx="4660434" cy="431144"/>
              </a:xfrm>
              <a:prstGeom prst="rect">
                <a:avLst/>
              </a:prstGeom>
              <a:blipFill rotWithShape="0">
                <a:blip r:embed="rId2"/>
                <a:stretch>
                  <a:fillRect/>
                </a:stretch>
              </a:blipFill>
            </p:spPr>
            <p:txBody>
              <a:bodyPr/>
              <a:lstStyle/>
              <a:p>
                <a:r>
                  <a:rPr lang="el-GR">
                    <a:noFill/>
                  </a:rPr>
                  <a:t> </a:t>
                </a:r>
              </a:p>
            </p:txBody>
          </p:sp>
        </mc:Fallback>
      </mc:AlternateContent>
      <p:pic>
        <p:nvPicPr>
          <p:cNvPr id="7" name="Εικόνα 6"/>
          <p:cNvPicPr>
            <a:picLocks noChangeAspect="1"/>
          </p:cNvPicPr>
          <p:nvPr/>
        </p:nvPicPr>
        <p:blipFill>
          <a:blip r:embed="rId3"/>
          <a:stretch>
            <a:fillRect/>
          </a:stretch>
        </p:blipFill>
        <p:spPr>
          <a:xfrm>
            <a:off x="2040890" y="1286922"/>
            <a:ext cx="5052060" cy="3962400"/>
          </a:xfrm>
          <a:prstGeom prst="rect">
            <a:avLst/>
          </a:prstGeom>
        </p:spPr>
      </p:pic>
      <p:pic>
        <p:nvPicPr>
          <p:cNvPr id="8" name="Εικόνα 7"/>
          <p:cNvPicPr>
            <a:picLocks noChangeAspect="1"/>
          </p:cNvPicPr>
          <p:nvPr/>
        </p:nvPicPr>
        <p:blipFill>
          <a:blip r:embed="rId4"/>
          <a:stretch>
            <a:fillRect/>
          </a:stretch>
        </p:blipFill>
        <p:spPr>
          <a:xfrm>
            <a:off x="2040890" y="1308789"/>
            <a:ext cx="5052060" cy="4063614"/>
          </a:xfrm>
          <a:prstGeom prst="rect">
            <a:avLst/>
          </a:prstGeom>
        </p:spPr>
      </p:pic>
    </p:spTree>
    <p:extLst>
      <p:ext uri="{BB962C8B-B14F-4D97-AF65-F5344CB8AC3E}">
        <p14:creationId xmlns:p14="http://schemas.microsoft.com/office/powerpoint/2010/main" xmlns="" val="15827529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 Normalization</a:t>
            </a:r>
            <a:endParaRPr lang="en-US" dirty="0"/>
          </a:p>
        </p:txBody>
      </p:sp>
      <p:sp>
        <p:nvSpPr>
          <p:cNvPr id="23" name="TextBox 22"/>
          <p:cNvSpPr txBox="1"/>
          <p:nvPr/>
        </p:nvSpPr>
        <p:spPr>
          <a:xfrm>
            <a:off x="490083" y="6022856"/>
            <a:ext cx="3645550" cy="369332"/>
          </a:xfrm>
          <a:prstGeom prst="rect">
            <a:avLst/>
          </a:prstGeom>
          <a:noFill/>
        </p:spPr>
        <p:txBody>
          <a:bodyPr wrap="none" rtlCol="0">
            <a:spAutoFit/>
          </a:bodyPr>
          <a:lstStyle/>
          <a:p>
            <a:r>
              <a:rPr lang="en-US" b="1" dirty="0" smtClean="0">
                <a:solidFill>
                  <a:schemeClr val="accent2"/>
                </a:solidFill>
              </a:rPr>
              <a:t>Convert </a:t>
            </a:r>
            <a:r>
              <a:rPr lang="en-US" dirty="0" smtClean="0"/>
              <a:t>into alignment weights</a:t>
            </a:r>
            <a:endParaRPr lang="el-GR" dirty="0"/>
          </a:p>
        </p:txBody>
      </p:sp>
      <mc:AlternateContent xmlns:mc="http://schemas.openxmlformats.org/markup-compatibility/2006">
        <mc:Choice xmlns:a14="http://schemas.microsoft.com/office/drawing/2010/main" xmlns="" Requires="a14">
          <p:sp>
            <p:nvSpPr>
              <p:cNvPr id="4" name="TextBox 3"/>
              <p:cNvSpPr txBox="1"/>
              <p:nvPr/>
            </p:nvSpPr>
            <p:spPr>
              <a:xfrm>
                <a:off x="2312858" y="5155555"/>
                <a:ext cx="3554384" cy="82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𝑡</m:t>
                          </m:r>
                        </m:sub>
                      </m:sSub>
                      <m:d>
                        <m:dPr>
                          <m:ctrlPr>
                            <a:rPr lang="en-US" sz="2400" b="0" i="1" smtClean="0">
                              <a:latin typeface="Cambria Math" panose="02040503050406030204" pitchFamily="18" charset="0"/>
                            </a:rPr>
                          </m:ctrlPr>
                        </m:dPr>
                        <m:e>
                          <m:r>
                            <a:rPr lang="en-US" sz="2400" b="0" i="1" smtClean="0">
                              <a:latin typeface="Cambria Math" charset="0"/>
                            </a:rPr>
                            <m:t>𝑠</m:t>
                          </m:r>
                        </m:e>
                      </m:d>
                      <m:r>
                        <a:rPr lang="en-US" sz="2400" b="0" i="1" smtClean="0">
                          <a:latin typeface="Cambria Math" charset="0"/>
                        </a:rPr>
                        <m:t>= </m:t>
                      </m:r>
                      <m:f>
                        <m:fPr>
                          <m:ctrlPr>
                            <a:rPr lang="mr-IN" sz="2400" b="0" i="1" smtClean="0">
                              <a:latin typeface="Cambria Math" panose="02040503050406030204" pitchFamily="18" charset="0"/>
                            </a:rPr>
                          </m:ctrlPr>
                        </m:fPr>
                        <m:num>
                          <m:sSup>
                            <m:sSupPr>
                              <m:ctrlPr>
                                <a:rPr lang="mr-IN" sz="2400" b="0" i="1" smtClean="0">
                                  <a:latin typeface="Cambria Math" panose="02040503050406030204" pitchFamily="18" charset="0"/>
                                </a:rPr>
                              </m:ctrlPr>
                            </m:sSupPr>
                            <m:e>
                              <m:r>
                                <a:rPr lang="en-US" sz="2400" b="0" i="1" smtClean="0">
                                  <a:latin typeface="Cambria Math" charset="0"/>
                                </a:rPr>
                                <m:t>𝑒</m:t>
                              </m:r>
                            </m:e>
                            <m:sup>
                              <m:r>
                                <a:rPr lang="en-US" sz="2400" i="1">
                                  <a:latin typeface="Cambria Math" charset="0"/>
                                </a:rPr>
                                <m:t>𝑠𝑐𝑜𝑟𝑒</m:t>
                              </m:r>
                              <m:r>
                                <a:rPr lang="en-US" sz="2400" i="1">
                                  <a:latin typeface="Cambria Math" charset="0"/>
                                </a:rPr>
                                <m:t>(</m:t>
                              </m:r>
                              <m:r>
                                <a:rPr lang="en-US" sz="2400" b="0" i="1" smtClean="0">
                                  <a:latin typeface="Cambria Math" charset="0"/>
                                </a:rPr>
                                <m:t>𝑠</m:t>
                              </m:r>
                              <m:r>
                                <a:rPr lang="en-US" sz="2400" b="0" i="1" smtClean="0">
                                  <a:latin typeface="Cambria Math" charset="0"/>
                                </a:rPr>
                                <m:t>)</m:t>
                              </m:r>
                            </m:sup>
                          </m:sSup>
                        </m:num>
                        <m:den>
                          <m:nary>
                            <m:naryPr>
                              <m:chr m:val="∑"/>
                              <m:supHide m:val="on"/>
                              <m:ctrlPr>
                                <a:rPr lang="mr-IN" sz="2400" b="0" i="1" smtClean="0">
                                  <a:latin typeface="Cambria Math" panose="02040503050406030204" pitchFamily="18" charset="0"/>
                                </a:rPr>
                              </m:ctrlPr>
                            </m:naryPr>
                            <m:sub>
                              <m:r>
                                <m:rPr>
                                  <m:brk m:alnAt="7"/>
                                </m:rPr>
                                <a:rPr lang="en-US" sz="2400" b="0" i="1" smtClean="0">
                                  <a:latin typeface="Cambria Math" charset="0"/>
                                </a:rPr>
                                <m:t>𝑠</m:t>
                              </m:r>
                              <m:r>
                                <a:rPr lang="en-US" sz="2400" b="0" i="1" smtClean="0">
                                  <a:latin typeface="Cambria Math" charset="0"/>
                                </a:rPr>
                                <m:t>′</m:t>
                              </m:r>
                            </m:sub>
                            <m:sup/>
                            <m:e>
                              <m:sSup>
                                <m:sSupPr>
                                  <m:ctrlPr>
                                    <a:rPr lang="mr-IN" sz="2400" i="1">
                                      <a:latin typeface="Cambria Math" panose="02040503050406030204" pitchFamily="18" charset="0"/>
                                    </a:rPr>
                                  </m:ctrlPr>
                                </m:sSupPr>
                                <m:e>
                                  <m:r>
                                    <a:rPr lang="en-US" sz="2400" i="1">
                                      <a:latin typeface="Cambria Math" charset="0"/>
                                    </a:rPr>
                                    <m:t>𝑒</m:t>
                                  </m:r>
                                </m:e>
                                <m:sup>
                                  <m:r>
                                    <a:rPr lang="en-US" sz="2400" i="1">
                                      <a:latin typeface="Cambria Math" charset="0"/>
                                    </a:rPr>
                                    <m:t>𝑠𝑐𝑜𝑟𝑒</m:t>
                                  </m:r>
                                  <m:r>
                                    <a:rPr lang="en-US" sz="2400" i="1">
                                      <a:latin typeface="Cambria Math" charset="0"/>
                                    </a:rPr>
                                    <m:t>(</m:t>
                                  </m:r>
                                  <m:r>
                                    <a:rPr lang="en-US" sz="2400" i="1">
                                      <a:latin typeface="Cambria Math" charset="0"/>
                                    </a:rPr>
                                    <m:t>𝑠</m:t>
                                  </m:r>
                                  <m:r>
                                    <a:rPr lang="en-US" sz="2400" b="0" i="1" smtClean="0">
                                      <a:latin typeface="Cambria Math" charset="0"/>
                                    </a:rPr>
                                    <m:t>′</m:t>
                                  </m:r>
                                  <m:r>
                                    <a:rPr lang="en-US" sz="2400" i="1">
                                      <a:latin typeface="Cambria Math" charset="0"/>
                                    </a:rPr>
                                    <m:t>)</m:t>
                                  </m:r>
                                </m:sup>
                              </m:sSup>
                            </m:e>
                          </m:nary>
                        </m:den>
                      </m:f>
                    </m:oMath>
                  </m:oMathPara>
                </a14:m>
                <a:endParaRPr lang="el-GR" sz="2400" dirty="0"/>
              </a:p>
            </p:txBody>
          </p:sp>
        </mc:Choice>
        <mc:Fallback>
          <p:sp>
            <p:nvSpPr>
              <p:cNvPr id="4" name="TextBox 3"/>
              <p:cNvSpPr txBox="1">
                <a:spLocks noRot="1" noChangeAspect="1" noMove="1" noResize="1" noEditPoints="1" noAdjustHandles="1" noChangeArrowheads="1" noChangeShapeType="1" noTextEdit="1"/>
              </p:cNvSpPr>
              <p:nvPr/>
            </p:nvSpPr>
            <p:spPr>
              <a:xfrm>
                <a:off x="2312858" y="5155555"/>
                <a:ext cx="3554384" cy="829201"/>
              </a:xfrm>
              <a:prstGeom prst="rect">
                <a:avLst/>
              </a:prstGeom>
              <a:blipFill rotWithShape="0">
                <a:blip r:embed="rId2"/>
                <a:stretch>
                  <a:fillRect/>
                </a:stretch>
              </a:blipFill>
            </p:spPr>
            <p:txBody>
              <a:bodyPr/>
              <a:lstStyle/>
              <a:p>
                <a:r>
                  <a:rPr lang="el-GR">
                    <a:noFill/>
                  </a:rPr>
                  <a:t> </a:t>
                </a:r>
              </a:p>
            </p:txBody>
          </p:sp>
        </mc:Fallback>
      </mc:AlternateContent>
      <p:pic>
        <p:nvPicPr>
          <p:cNvPr id="6" name="Εικόνα 5"/>
          <p:cNvPicPr>
            <a:picLocks noChangeAspect="1"/>
          </p:cNvPicPr>
          <p:nvPr/>
        </p:nvPicPr>
        <p:blipFill>
          <a:blip r:embed="rId3"/>
          <a:stretch>
            <a:fillRect/>
          </a:stretch>
        </p:blipFill>
        <p:spPr>
          <a:xfrm>
            <a:off x="1953758" y="1173460"/>
            <a:ext cx="4967741" cy="3880495"/>
          </a:xfrm>
          <a:prstGeom prst="rect">
            <a:avLst/>
          </a:prstGeom>
        </p:spPr>
      </p:pic>
    </p:spTree>
    <p:extLst>
      <p:ext uri="{BB962C8B-B14F-4D97-AF65-F5344CB8AC3E}">
        <p14:creationId xmlns:p14="http://schemas.microsoft.com/office/powerpoint/2010/main" xmlns="" val="14222221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 Context</a:t>
            </a:r>
            <a:r>
              <a:rPr lang="en-US" dirty="0"/>
              <a:t/>
            </a:r>
            <a:br>
              <a:rPr lang="en-US" dirty="0"/>
            </a:br>
            <a:endParaRPr lang="en-US" dirty="0"/>
          </a:p>
        </p:txBody>
      </p:sp>
      <p:pic>
        <p:nvPicPr>
          <p:cNvPr id="3" name="Εικόνα 2"/>
          <p:cNvPicPr>
            <a:picLocks noChangeAspect="1"/>
          </p:cNvPicPr>
          <p:nvPr/>
        </p:nvPicPr>
        <p:blipFill>
          <a:blip r:embed="rId2"/>
          <a:stretch>
            <a:fillRect/>
          </a:stretch>
        </p:blipFill>
        <p:spPr>
          <a:xfrm>
            <a:off x="2260600" y="1228189"/>
            <a:ext cx="4206736" cy="3953411"/>
          </a:xfrm>
          <a:prstGeom prst="rect">
            <a:avLst/>
          </a:prstGeom>
        </p:spPr>
      </p:pic>
      <p:sp>
        <p:nvSpPr>
          <p:cNvPr id="11" name="TextBox 10"/>
          <p:cNvSpPr txBox="1"/>
          <p:nvPr/>
        </p:nvSpPr>
        <p:spPr>
          <a:xfrm>
            <a:off x="490083" y="6022856"/>
            <a:ext cx="4658648" cy="369332"/>
          </a:xfrm>
          <a:prstGeom prst="rect">
            <a:avLst/>
          </a:prstGeom>
          <a:noFill/>
        </p:spPr>
        <p:txBody>
          <a:bodyPr wrap="none" rtlCol="0">
            <a:spAutoFit/>
          </a:bodyPr>
          <a:lstStyle/>
          <a:p>
            <a:r>
              <a:rPr lang="en-US" dirty="0" smtClean="0"/>
              <a:t>Build </a:t>
            </a:r>
            <a:r>
              <a:rPr lang="en-US" b="1" dirty="0" smtClean="0">
                <a:solidFill>
                  <a:schemeClr val="accent2"/>
                </a:solidFill>
              </a:rPr>
              <a:t>context</a:t>
            </a:r>
            <a:r>
              <a:rPr lang="en-US" dirty="0" smtClean="0"/>
              <a:t> vector: weighted average</a:t>
            </a:r>
            <a:endParaRPr lang="el-GR" dirty="0"/>
          </a:p>
        </p:txBody>
      </p:sp>
      <mc:AlternateContent xmlns:mc="http://schemas.openxmlformats.org/markup-compatibility/2006">
        <mc:Choice xmlns:a14="http://schemas.microsoft.com/office/drawing/2010/main" xmlns="" Requires="a14">
          <p:sp>
            <p:nvSpPr>
              <p:cNvPr id="12" name="Ορθογώνιο 11"/>
              <p:cNvSpPr/>
              <p:nvPr/>
            </p:nvSpPr>
            <p:spPr>
              <a:xfrm>
                <a:off x="2971807" y="5181600"/>
                <a:ext cx="24401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e>
                        <m:sub>
                          <m:r>
                            <a:rPr lang="en-US" sz="2400" i="1">
                              <a:latin typeface="Cambria Math" charset="0"/>
                            </a:rPr>
                            <m:t>𝑡</m:t>
                          </m:r>
                        </m:sub>
                      </m:sSub>
                      <m:r>
                        <a:rPr lang="en-US" sz="2400" b="0" i="1" smtClean="0">
                          <a:latin typeface="Cambria Math" charset="0"/>
                        </a:rPr>
                        <m:t>= </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charset="0"/>
                            </a:rPr>
                            <m:t>𝑠</m:t>
                          </m:r>
                        </m:sub>
                        <m:sup/>
                        <m:e>
                          <m:sSub>
                            <m:sSubPr>
                              <m:ctrlPr>
                                <a:rPr lang="en-US" sz="2400" i="1">
                                  <a:latin typeface="Cambria Math" panose="02040503050406030204" pitchFamily="18" charset="0"/>
                                </a:rPr>
                              </m:ctrlPr>
                            </m:sSubPr>
                            <m:e>
                              <m:r>
                                <a:rPr lang="en-US" sz="2400" i="1">
                                  <a:latin typeface="Cambria Math" charset="0"/>
                                </a:rPr>
                                <m:t>𝑎</m:t>
                              </m:r>
                            </m:e>
                            <m:sub>
                              <m:r>
                                <a:rPr lang="en-US" sz="2400" i="1">
                                  <a:latin typeface="Cambria Math" charset="0"/>
                                </a:rPr>
                                <m:t>𝑡</m:t>
                              </m:r>
                            </m:sub>
                          </m:sSub>
                          <m:d>
                            <m:dPr>
                              <m:ctrlPr>
                                <a:rPr lang="en-US" sz="2400" i="1">
                                  <a:latin typeface="Cambria Math" panose="02040503050406030204" pitchFamily="18" charset="0"/>
                                </a:rPr>
                              </m:ctrlPr>
                            </m:dPr>
                            <m:e>
                              <m:r>
                                <a:rPr lang="en-US" sz="2400" i="1">
                                  <a:latin typeface="Cambria Math" charset="0"/>
                                </a:rPr>
                                <m:t>𝑠</m:t>
                              </m:r>
                            </m:e>
                          </m:d>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h</m:t>
                                  </m:r>
                                </m:e>
                              </m:acc>
                            </m:e>
                            <m:sub>
                              <m:r>
                                <a:rPr lang="en-US" sz="2400" i="1">
                                  <a:latin typeface="Cambria Math" charset="0"/>
                                </a:rPr>
                                <m:t>𝑠</m:t>
                              </m:r>
                            </m:sub>
                          </m:sSub>
                        </m:e>
                      </m:nary>
                    </m:oMath>
                  </m:oMathPara>
                </a14:m>
                <a:endParaRPr lang="el-GR" sz="2400" dirty="0"/>
              </a:p>
            </p:txBody>
          </p:sp>
        </mc:Choice>
        <mc:Fallback>
          <p:sp>
            <p:nvSpPr>
              <p:cNvPr id="12" name="Ορθογώνιο 11"/>
              <p:cNvSpPr>
                <a:spLocks noRot="1" noChangeAspect="1" noMove="1" noResize="1" noEditPoints="1" noAdjustHandles="1" noChangeArrowheads="1" noChangeShapeType="1" noTextEdit="1"/>
              </p:cNvSpPr>
              <p:nvPr/>
            </p:nvSpPr>
            <p:spPr>
              <a:xfrm>
                <a:off x="2971807" y="5181600"/>
                <a:ext cx="2440155" cy="988540"/>
              </a:xfrm>
              <a:prstGeom prst="rect">
                <a:avLst/>
              </a:prstGeom>
              <a:blipFill rotWithShape="0">
                <a:blip r:embed="rId3"/>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xmlns="" val="19801878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 Context</a:t>
            </a:r>
            <a:r>
              <a:rPr lang="en-US" dirty="0"/>
              <a:t/>
            </a:r>
            <a:br>
              <a:rPr lang="en-US" dirty="0"/>
            </a:br>
            <a:endParaRPr lang="en-US" dirty="0"/>
          </a:p>
        </p:txBody>
      </p:sp>
      <p:sp>
        <p:nvSpPr>
          <p:cNvPr id="11" name="TextBox 10"/>
          <p:cNvSpPr txBox="1"/>
          <p:nvPr/>
        </p:nvSpPr>
        <p:spPr>
          <a:xfrm>
            <a:off x="490083" y="6022856"/>
            <a:ext cx="3291286" cy="369332"/>
          </a:xfrm>
          <a:prstGeom prst="rect">
            <a:avLst/>
          </a:prstGeom>
          <a:noFill/>
        </p:spPr>
        <p:txBody>
          <a:bodyPr wrap="none" rtlCol="0">
            <a:spAutoFit/>
          </a:bodyPr>
          <a:lstStyle/>
          <a:p>
            <a:r>
              <a:rPr lang="en-US" dirty="0" smtClean="0"/>
              <a:t>Compute </a:t>
            </a:r>
            <a:r>
              <a:rPr lang="en-US" b="1" dirty="0" smtClean="0">
                <a:solidFill>
                  <a:schemeClr val="accent2"/>
                </a:solidFill>
              </a:rPr>
              <a:t>next</a:t>
            </a:r>
            <a:r>
              <a:rPr lang="en-US" dirty="0" smtClean="0"/>
              <a:t> hidden state</a:t>
            </a:r>
            <a:endParaRPr lang="el-GR" dirty="0"/>
          </a:p>
        </p:txBody>
      </p:sp>
      <mc:AlternateContent xmlns:mc="http://schemas.openxmlformats.org/markup-compatibility/2006">
        <mc:Choice xmlns:a14="http://schemas.microsoft.com/office/drawing/2010/main" xmlns="" Requires="a14">
          <p:sp>
            <p:nvSpPr>
              <p:cNvPr id="12" name="Ορθογώνιο 11"/>
              <p:cNvSpPr/>
              <p:nvPr/>
            </p:nvSpPr>
            <p:spPr>
              <a:xfrm>
                <a:off x="3212621" y="5346032"/>
                <a:ext cx="27187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h</m:t>
                          </m:r>
                        </m:e>
                        <m:sub>
                          <m:r>
                            <a:rPr lang="en-US" sz="2400" i="1">
                              <a:latin typeface="Cambria Math" charset="0"/>
                            </a:rPr>
                            <m:t>𝑡</m:t>
                          </m:r>
                        </m:sub>
                      </m:sSub>
                      <m:r>
                        <a:rPr lang="en-US" sz="2400" b="0" i="1" smtClean="0">
                          <a:latin typeface="Cambria Math" charset="0"/>
                        </a:rPr>
                        <m:t>=</m:t>
                      </m:r>
                      <m:r>
                        <a:rPr lang="en-US" sz="2400" b="0" i="1" smtClean="0">
                          <a:latin typeface="Cambria Math" charset="0"/>
                        </a:rPr>
                        <m:t>𝑓</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h</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𝑐</m:t>
                          </m:r>
                        </m:e>
                        <m:sub>
                          <m:r>
                            <a:rPr lang="en-US" sz="2400" i="1">
                              <a:latin typeface="Cambria Math" charset="0"/>
                            </a:rPr>
                            <m:t>𝑡</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𝑒</m:t>
                          </m:r>
                        </m:e>
                        <m:sub>
                          <m:r>
                            <a:rPr lang="en-US" sz="2400" i="1">
                              <a:latin typeface="Cambria Math" charset="0"/>
                            </a:rPr>
                            <m:t>𝑡</m:t>
                          </m:r>
                        </m:sub>
                      </m:sSub>
                      <m:r>
                        <a:rPr lang="en-US" sz="2400" b="0" i="1" smtClean="0">
                          <a:latin typeface="Cambria Math" charset="0"/>
                        </a:rPr>
                        <m:t>)</m:t>
                      </m:r>
                    </m:oMath>
                  </m:oMathPara>
                </a14:m>
                <a:endParaRPr lang="el-GR" sz="2400" dirty="0"/>
              </a:p>
            </p:txBody>
          </p:sp>
        </mc:Choice>
        <mc:Fallback>
          <p:sp>
            <p:nvSpPr>
              <p:cNvPr id="12" name="Ορθογώνιο 11"/>
              <p:cNvSpPr>
                <a:spLocks noRot="1" noChangeAspect="1" noMove="1" noResize="1" noEditPoints="1" noAdjustHandles="1" noChangeArrowheads="1" noChangeShapeType="1" noTextEdit="1"/>
              </p:cNvSpPr>
              <p:nvPr/>
            </p:nvSpPr>
            <p:spPr>
              <a:xfrm>
                <a:off x="3212621" y="5346032"/>
                <a:ext cx="2718758" cy="461665"/>
              </a:xfrm>
              <a:prstGeom prst="rect">
                <a:avLst/>
              </a:prstGeom>
              <a:blipFill rotWithShape="0">
                <a:blip r:embed="rId2"/>
                <a:stretch>
                  <a:fillRect r="-224" b="-19737"/>
                </a:stretch>
              </a:blipFill>
            </p:spPr>
            <p:txBody>
              <a:bodyPr/>
              <a:lstStyle/>
              <a:p>
                <a:r>
                  <a:rPr lang="el-GR">
                    <a:noFill/>
                  </a:rPr>
                  <a:t> </a:t>
                </a:r>
              </a:p>
            </p:txBody>
          </p:sp>
        </mc:Fallback>
      </mc:AlternateContent>
      <p:pic>
        <p:nvPicPr>
          <p:cNvPr id="4" name="Εικόνα 3"/>
          <p:cNvPicPr>
            <a:picLocks noChangeAspect="1"/>
          </p:cNvPicPr>
          <p:nvPr/>
        </p:nvPicPr>
        <p:blipFill>
          <a:blip r:embed="rId3"/>
          <a:stretch>
            <a:fillRect/>
          </a:stretch>
        </p:blipFill>
        <p:spPr>
          <a:xfrm>
            <a:off x="2259000" y="1148220"/>
            <a:ext cx="4626000" cy="4034121"/>
          </a:xfrm>
          <a:prstGeom prst="rect">
            <a:avLst/>
          </a:prstGeom>
        </p:spPr>
      </p:pic>
      <mc:AlternateContent xmlns:mc="http://schemas.openxmlformats.org/markup-compatibility/2006">
        <mc:Choice xmlns:a14="http://schemas.microsoft.com/office/drawing/2010/main" xmlns="" Requires="a14">
          <p:sp>
            <p:nvSpPr>
              <p:cNvPr id="6" name="Ορθογώνιο 5"/>
              <p:cNvSpPr/>
              <p:nvPr/>
            </p:nvSpPr>
            <p:spPr>
              <a:xfrm>
                <a:off x="6325079" y="3398080"/>
                <a:ext cx="64658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b="0" i="1">
                              <a:latin typeface="Cambria Math" charset="0"/>
                            </a:rPr>
                            <m:t>𝑒</m:t>
                          </m:r>
                        </m:e>
                        <m:sub>
                          <m:r>
                            <a:rPr lang="en-US" sz="3200" b="0" i="1">
                              <a:latin typeface="Cambria Math" charset="0"/>
                            </a:rPr>
                            <m:t>𝑡</m:t>
                          </m:r>
                        </m:sub>
                      </m:sSub>
                    </m:oMath>
                  </m:oMathPara>
                </a14:m>
                <a:endParaRPr lang="el-GR" sz="2800" dirty="0"/>
              </a:p>
            </p:txBody>
          </p:sp>
        </mc:Choice>
        <mc:Fallback>
          <p:sp>
            <p:nvSpPr>
              <p:cNvPr id="6" name="Ορθογώνιο 5"/>
              <p:cNvSpPr>
                <a:spLocks noRot="1" noChangeAspect="1" noMove="1" noResize="1" noEditPoints="1" noAdjustHandles="1" noChangeArrowheads="1" noChangeShapeType="1" noTextEdit="1"/>
              </p:cNvSpPr>
              <p:nvPr/>
            </p:nvSpPr>
            <p:spPr>
              <a:xfrm>
                <a:off x="6325079" y="3398080"/>
                <a:ext cx="646587" cy="584775"/>
              </a:xfrm>
              <a:prstGeom prst="rect">
                <a:avLst/>
              </a:prstGeom>
              <a:blipFill rotWithShape="0">
                <a:blip r:embed="rId4"/>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xmlns="" val="14885763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838200" y="2679833"/>
            <a:ext cx="7467600" cy="3951337"/>
          </a:xfrm>
        </p:spPr>
        <p:txBody>
          <a:bodyPr>
            <a:normAutofit/>
          </a:bodyPr>
          <a:lstStyle/>
          <a:p>
            <a:pPr marL="0" indent="0">
              <a:buNone/>
            </a:pPr>
            <a:r>
              <a:rPr lang="en-US" sz="3600" b="1" dirty="0">
                <a:solidFill>
                  <a:schemeClr val="tx1"/>
                </a:solidFill>
                <a:hlinkClick r:id="rId2"/>
              </a:rPr>
              <a:t>https://</a:t>
            </a:r>
            <a:r>
              <a:rPr lang="en-US" sz="3600" b="1" dirty="0" smtClean="0">
                <a:solidFill>
                  <a:schemeClr val="tx1"/>
                </a:solidFill>
                <a:hlinkClick r:id="rId2"/>
              </a:rPr>
              <a:t>uofi.box.com/v/cs510DL</a:t>
            </a:r>
            <a:endParaRPr lang="en-US" sz="3600" b="1" dirty="0" smtClean="0">
              <a:solidFill>
                <a:schemeClr val="tx1"/>
              </a:solidFill>
            </a:endParaRPr>
          </a:p>
          <a:p>
            <a:pPr marL="0" indent="0">
              <a:buNone/>
            </a:pPr>
            <a:endParaRPr lang="en-US" sz="3600" b="1" dirty="0" smtClean="0">
              <a:solidFill>
                <a:schemeClr val="tx1"/>
              </a:solidFill>
            </a:endParaRPr>
          </a:p>
          <a:p>
            <a:pPr marL="0" indent="0">
              <a:buNone/>
            </a:pPr>
            <a:r>
              <a:rPr lang="en-US" dirty="0" smtClean="0">
                <a:solidFill>
                  <a:schemeClr val="tx1"/>
                </a:solidFill>
              </a:rPr>
              <a:t>Binary Classification</a:t>
            </a:r>
            <a:endParaRPr lang="en-US" dirty="0">
              <a:solidFill>
                <a:schemeClr val="tx1"/>
              </a:solidFill>
            </a:endParaRPr>
          </a:p>
          <a:p>
            <a:pPr marL="0" indent="0">
              <a:buNone/>
            </a:pPr>
            <a:r>
              <a:rPr lang="en-US" i="1" dirty="0" smtClean="0"/>
              <a:t>Dataset </a:t>
            </a:r>
            <a:r>
              <a:rPr lang="en-US" i="1" dirty="0"/>
              <a:t>of 25,000 movies reviews from IMDB, labeled by sentiment (positive/negative)</a:t>
            </a:r>
          </a:p>
          <a:p>
            <a:pPr marL="0" indent="0">
              <a:buNone/>
            </a:pPr>
            <a:endParaRPr lang="el-GR" sz="3600" b="1" dirty="0">
              <a:solidFill>
                <a:schemeClr val="tx1"/>
              </a:solidFill>
            </a:endParaRPr>
          </a:p>
        </p:txBody>
      </p:sp>
      <p:sp>
        <p:nvSpPr>
          <p:cNvPr id="4" name="Title 1"/>
          <p:cNvSpPr txBox="1">
            <a:spLocks/>
          </p:cNvSpPr>
          <p:nvPr/>
        </p:nvSpPr>
        <p:spPr>
          <a:xfrm>
            <a:off x="551280" y="182563"/>
            <a:ext cx="8041440" cy="350233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 Example</a:t>
            </a:r>
            <a:r>
              <a:rPr lang="en-US" dirty="0" smtClean="0"/>
              <a:t>:</a:t>
            </a:r>
          </a:p>
          <a:p>
            <a:r>
              <a:rPr lang="en-US" dirty="0"/>
              <a:t>IMDB Movie reviews sentiment classification</a:t>
            </a:r>
          </a:p>
          <a:p>
            <a:r>
              <a:rPr lang="en-US" dirty="0" smtClean="0"/>
              <a:t> </a:t>
            </a:r>
            <a:r>
              <a:rPr lang="en-US" dirty="0"/>
              <a:t/>
            </a:r>
            <a:br>
              <a:rPr lang="en-US" dirty="0"/>
            </a:br>
            <a:endParaRPr lang="en-US" dirty="0"/>
          </a:p>
        </p:txBody>
      </p:sp>
    </p:spTree>
    <p:extLst>
      <p:ext uri="{BB962C8B-B14F-4D97-AF65-F5344CB8AC3E}">
        <p14:creationId xmlns:p14="http://schemas.microsoft.com/office/powerpoint/2010/main" xmlns="" val="1832403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6584" y="1615440"/>
            <a:ext cx="7258050" cy="3381385"/>
          </a:xfrm>
          <a:prstGeom prst="rect">
            <a:avLst/>
          </a:prstGeom>
        </p:spPr>
      </p:pic>
      <p:sp>
        <p:nvSpPr>
          <p:cNvPr id="3" name="Rectangle 2"/>
          <p:cNvSpPr/>
          <p:nvPr/>
        </p:nvSpPr>
        <p:spPr>
          <a:xfrm>
            <a:off x="5410418" y="4776877"/>
            <a:ext cx="3600232" cy="1754326"/>
          </a:xfrm>
          <a:prstGeom prst="rect">
            <a:avLst/>
          </a:prstGeom>
        </p:spPr>
        <p:txBody>
          <a:bodyPr wrap="square">
            <a:spAutoFit/>
          </a:bodyPr>
          <a:lstStyle/>
          <a:p>
            <a:r>
              <a:rPr lang="en-US" dirty="0" smtClean="0"/>
              <a:t>Useful for:</a:t>
            </a:r>
          </a:p>
          <a:p>
            <a:pPr marL="285750" indent="-285750">
              <a:buFont typeface="Arial"/>
              <a:buChar char="•"/>
            </a:pPr>
            <a:r>
              <a:rPr lang="en-US" dirty="0" smtClean="0"/>
              <a:t>knowledge </a:t>
            </a:r>
            <a:r>
              <a:rPr lang="en-US" dirty="0"/>
              <a:t>base </a:t>
            </a:r>
            <a:r>
              <a:rPr lang="en-US" dirty="0" smtClean="0"/>
              <a:t>completion</a:t>
            </a:r>
            <a:endParaRPr lang="en-US" dirty="0"/>
          </a:p>
          <a:p>
            <a:pPr marL="285750" indent="-285750">
              <a:buFont typeface="Arial"/>
              <a:buChar char="•"/>
            </a:pPr>
            <a:r>
              <a:rPr lang="en-US" dirty="0" smtClean="0"/>
              <a:t>social </a:t>
            </a:r>
            <a:r>
              <a:rPr lang="en-US" dirty="0"/>
              <a:t>media analysis </a:t>
            </a:r>
            <a:endParaRPr lang="en-US" dirty="0" smtClean="0"/>
          </a:p>
          <a:p>
            <a:pPr marL="285750" indent="-285750">
              <a:buFont typeface="Arial"/>
              <a:buChar char="•"/>
            </a:pPr>
            <a:r>
              <a:rPr lang="en-US" dirty="0" smtClean="0"/>
              <a:t>question answering</a:t>
            </a:r>
          </a:p>
          <a:p>
            <a:pPr marL="285750" indent="-285750">
              <a:buFont typeface="Arial"/>
              <a:buChar char="•"/>
            </a:pPr>
            <a:r>
              <a:rPr lang="en-US" dirty="0" smtClean="0"/>
              <a:t>…</a:t>
            </a:r>
            <a:endParaRPr lang="en-US" dirty="0"/>
          </a:p>
        </p:txBody>
      </p:sp>
      <p:sp>
        <p:nvSpPr>
          <p:cNvPr id="6" name="Rectangle 5"/>
          <p:cNvSpPr/>
          <p:nvPr/>
        </p:nvSpPr>
        <p:spPr>
          <a:xfrm>
            <a:off x="123825" y="4996825"/>
            <a:ext cx="5116915" cy="230832"/>
          </a:xfrm>
          <a:prstGeom prst="rect">
            <a:avLst/>
          </a:prstGeom>
        </p:spPr>
        <p:txBody>
          <a:bodyPr wrap="square">
            <a:spAutoFit/>
          </a:bodyPr>
          <a:lstStyle/>
          <a:p>
            <a:r>
              <a:rPr lang="en-US" sz="900" i="1" dirty="0"/>
              <a:t>http://</a:t>
            </a:r>
            <a:r>
              <a:rPr lang="en-US" sz="900" i="1" dirty="0" err="1"/>
              <a:t>www.mathcs.emory.edu</a:t>
            </a:r>
            <a:r>
              <a:rPr lang="en-US" sz="900" i="1" dirty="0"/>
              <a:t>/~</a:t>
            </a:r>
            <a:r>
              <a:rPr lang="en-US" sz="900" i="1" dirty="0" err="1"/>
              <a:t>dsavenk</a:t>
            </a:r>
            <a:r>
              <a:rPr lang="en-US" sz="900" i="1" dirty="0"/>
              <a:t>/slides/</a:t>
            </a:r>
            <a:r>
              <a:rPr lang="en-US" sz="900" i="1" dirty="0" err="1"/>
              <a:t>relation_extraction</a:t>
            </a:r>
            <a:r>
              <a:rPr lang="en-US" sz="900" i="1" dirty="0"/>
              <a:t>/</a:t>
            </a:r>
            <a:r>
              <a:rPr lang="en-US" sz="900" i="1" dirty="0" err="1"/>
              <a:t>img</a:t>
            </a:r>
            <a:r>
              <a:rPr lang="en-US" sz="900" i="1" dirty="0"/>
              <a:t>/</a:t>
            </a:r>
            <a:r>
              <a:rPr lang="en-US" sz="900" i="1" dirty="0" err="1"/>
              <a:t>distant.png</a:t>
            </a:r>
            <a:endParaRPr lang="en-US" sz="900" i="1" dirty="0"/>
          </a:p>
        </p:txBody>
      </p:sp>
      <p:sp>
        <p:nvSpPr>
          <p:cNvPr id="10"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 Example: </a:t>
            </a:r>
            <a:br>
              <a:rPr lang="en-US" dirty="0"/>
            </a:br>
            <a:r>
              <a:rPr lang="en-US" dirty="0"/>
              <a:t>Relation </a:t>
            </a:r>
            <a:r>
              <a:rPr lang="en-US" dirty="0" smtClean="0"/>
              <a:t>Extraction from text</a:t>
            </a:r>
            <a:endParaRPr lang="en-US" dirty="0"/>
          </a:p>
        </p:txBody>
      </p:sp>
    </p:spTree>
    <p:extLst>
      <p:ext uri="{BB962C8B-B14F-4D97-AF65-F5344CB8AC3E}">
        <p14:creationId xmlns:p14="http://schemas.microsoft.com/office/powerpoint/2010/main" xmlns="" val="8598790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180" y="1754436"/>
            <a:ext cx="8943639" cy="2954655"/>
          </a:xfrm>
          <a:prstGeom prst="rect">
            <a:avLst/>
          </a:prstGeom>
        </p:spPr>
        <p:txBody>
          <a:bodyPr wrap="square">
            <a:spAutoFit/>
          </a:bodyPr>
          <a:lstStyle/>
          <a:p>
            <a:r>
              <a:rPr lang="en-US" sz="2000" dirty="0" smtClean="0"/>
              <a:t>   sentence </a:t>
            </a:r>
            <a:r>
              <a:rPr lang="en-US" sz="2000" dirty="0"/>
              <a:t>S = w</a:t>
            </a:r>
            <a:r>
              <a:rPr lang="en-US" sz="2000" baseline="-25000" dirty="0"/>
              <a:t>1</a:t>
            </a:r>
            <a:r>
              <a:rPr lang="en-US" sz="2000" dirty="0"/>
              <a:t> w</a:t>
            </a:r>
            <a:r>
              <a:rPr lang="en-US" sz="2000" baseline="-25000" dirty="0"/>
              <a:t>2 </a:t>
            </a:r>
            <a:r>
              <a:rPr lang="en-US" sz="2000" dirty="0"/>
              <a:t>..</a:t>
            </a:r>
            <a:r>
              <a:rPr lang="en-US" sz="2000" dirty="0">
                <a:solidFill>
                  <a:schemeClr val="accent5">
                    <a:lumMod val="50000"/>
                  </a:schemeClr>
                </a:solidFill>
              </a:rPr>
              <a:t> </a:t>
            </a:r>
            <a:r>
              <a:rPr lang="en-US" sz="2000" b="1" dirty="0">
                <a:solidFill>
                  <a:schemeClr val="accent5">
                    <a:lumMod val="50000"/>
                  </a:schemeClr>
                </a:solidFill>
              </a:rPr>
              <a:t>e</a:t>
            </a:r>
            <a:r>
              <a:rPr lang="en-US" sz="2000" b="1" baseline="-25000" dirty="0">
                <a:solidFill>
                  <a:schemeClr val="accent5">
                    <a:lumMod val="50000"/>
                  </a:schemeClr>
                </a:solidFill>
              </a:rPr>
              <a:t>1</a:t>
            </a:r>
            <a:r>
              <a:rPr lang="en-US" sz="2000" baseline="-25000" dirty="0">
                <a:solidFill>
                  <a:schemeClr val="accent5">
                    <a:lumMod val="50000"/>
                  </a:schemeClr>
                </a:solidFill>
              </a:rPr>
              <a:t> </a:t>
            </a:r>
            <a:r>
              <a:rPr lang="en-US" sz="2000" dirty="0"/>
              <a:t>.. </a:t>
            </a:r>
            <a:r>
              <a:rPr lang="en-US" sz="2000" dirty="0" err="1"/>
              <a:t>w</a:t>
            </a:r>
            <a:r>
              <a:rPr lang="en-US" sz="2000" baseline="-25000" dirty="0" err="1"/>
              <a:t>j</a:t>
            </a:r>
            <a:r>
              <a:rPr lang="en-US" sz="2000" baseline="-25000" dirty="0"/>
              <a:t> </a:t>
            </a:r>
            <a:r>
              <a:rPr lang="en-US" sz="2000" dirty="0"/>
              <a:t>.. </a:t>
            </a:r>
            <a:r>
              <a:rPr lang="en-US" sz="2000" b="1" dirty="0">
                <a:solidFill>
                  <a:srgbClr val="660066"/>
                </a:solidFill>
              </a:rPr>
              <a:t>e</a:t>
            </a:r>
            <a:r>
              <a:rPr lang="en-US" sz="2000" b="1" baseline="-25000" dirty="0">
                <a:solidFill>
                  <a:srgbClr val="660066"/>
                </a:solidFill>
              </a:rPr>
              <a:t>2</a:t>
            </a:r>
            <a:r>
              <a:rPr lang="en-US" sz="2000" dirty="0"/>
              <a:t> .. </a:t>
            </a:r>
            <a:r>
              <a:rPr lang="en-US" sz="2000" dirty="0" err="1"/>
              <a:t>w</a:t>
            </a:r>
            <a:r>
              <a:rPr lang="en-US" sz="2000" baseline="-25000" dirty="0" err="1"/>
              <a:t>n</a:t>
            </a:r>
            <a:r>
              <a:rPr lang="en-US" sz="2000" baseline="-25000" dirty="0"/>
              <a:t> 	</a:t>
            </a:r>
            <a:r>
              <a:rPr lang="en-US" sz="2000" baseline="-25000" dirty="0" smtClean="0"/>
              <a:t>		</a:t>
            </a:r>
            <a:r>
              <a:rPr lang="en-US" sz="2000" baseline="-25000" dirty="0"/>
              <a:t> </a:t>
            </a:r>
            <a:r>
              <a:rPr lang="en-US" sz="2000" dirty="0" smtClean="0"/>
              <a:t>      </a:t>
            </a:r>
            <a:r>
              <a:rPr lang="en-US" sz="2000" b="1" dirty="0" smtClean="0">
                <a:solidFill>
                  <a:schemeClr val="accent5">
                    <a:lumMod val="50000"/>
                  </a:schemeClr>
                </a:solidFill>
              </a:rPr>
              <a:t>e</a:t>
            </a:r>
            <a:r>
              <a:rPr lang="en-US" sz="2000" b="1" baseline="-25000" dirty="0" smtClean="0">
                <a:solidFill>
                  <a:schemeClr val="accent5">
                    <a:lumMod val="50000"/>
                  </a:schemeClr>
                </a:solidFill>
              </a:rPr>
              <a:t>1</a:t>
            </a:r>
            <a:r>
              <a:rPr lang="en-US" sz="2000" dirty="0" smtClean="0">
                <a:solidFill>
                  <a:schemeClr val="accent5">
                    <a:lumMod val="50000"/>
                  </a:schemeClr>
                </a:solidFill>
              </a:rPr>
              <a:t> </a:t>
            </a:r>
            <a:r>
              <a:rPr lang="en-US" sz="2000" dirty="0"/>
              <a:t>and </a:t>
            </a:r>
            <a:r>
              <a:rPr lang="en-US" sz="2000" b="1" dirty="0">
                <a:solidFill>
                  <a:srgbClr val="660066"/>
                </a:solidFill>
              </a:rPr>
              <a:t>e</a:t>
            </a:r>
            <a:r>
              <a:rPr lang="en-US" sz="2000" b="1" baseline="-25000" dirty="0">
                <a:solidFill>
                  <a:srgbClr val="660066"/>
                </a:solidFill>
              </a:rPr>
              <a:t>2</a:t>
            </a:r>
            <a:r>
              <a:rPr lang="en-US" sz="2000" dirty="0"/>
              <a:t> </a:t>
            </a:r>
            <a:r>
              <a:rPr lang="en-US" sz="2000" dirty="0" smtClean="0"/>
              <a:t>entities</a:t>
            </a:r>
          </a:p>
          <a:p>
            <a:endParaRPr lang="en-US" sz="2000" dirty="0" smtClean="0"/>
          </a:p>
          <a:p>
            <a:endParaRPr lang="en-US" sz="2000" dirty="0"/>
          </a:p>
          <a:p>
            <a:pPr algn="ctr"/>
            <a:r>
              <a:rPr lang="en-US" sz="1600" dirty="0" smtClean="0"/>
              <a:t>“The </a:t>
            </a:r>
            <a:r>
              <a:rPr lang="en-US" sz="1600" dirty="0"/>
              <a:t>new </a:t>
            </a:r>
            <a:r>
              <a:rPr lang="en-US" sz="1600" b="1" dirty="0">
                <a:solidFill>
                  <a:srgbClr val="1F4E79"/>
                </a:solidFill>
              </a:rPr>
              <a:t>iPhone 7 Plus </a:t>
            </a:r>
            <a:r>
              <a:rPr lang="en-US" sz="1600" dirty="0"/>
              <a:t>includes an improved </a:t>
            </a:r>
            <a:r>
              <a:rPr lang="en-US" sz="1600" b="1" dirty="0">
                <a:solidFill>
                  <a:srgbClr val="7030A0"/>
                </a:solidFill>
              </a:rPr>
              <a:t>camera</a:t>
            </a:r>
            <a:r>
              <a:rPr lang="en-US" sz="1600" dirty="0">
                <a:solidFill>
                  <a:srgbClr val="7030A0"/>
                </a:solidFill>
              </a:rPr>
              <a:t> </a:t>
            </a:r>
            <a:r>
              <a:rPr lang="en-US" sz="1600" dirty="0" smtClean="0"/>
              <a:t>to take </a:t>
            </a:r>
            <a:r>
              <a:rPr lang="en-US" sz="1600" dirty="0"/>
              <a:t>amazing </a:t>
            </a:r>
            <a:r>
              <a:rPr lang="en-US" sz="1600" dirty="0" smtClean="0"/>
              <a:t>pictures”</a:t>
            </a:r>
            <a:r>
              <a:rPr lang="en-US" dirty="0"/>
              <a:t>	</a:t>
            </a:r>
            <a:endParaRPr lang="en-US" sz="1400" dirty="0" smtClean="0"/>
          </a:p>
          <a:p>
            <a:pPr algn="ctr"/>
            <a:endParaRPr lang="en-US" sz="2400" b="1" dirty="0" smtClean="0">
              <a:solidFill>
                <a:schemeClr val="accent2">
                  <a:lumMod val="50000"/>
                </a:schemeClr>
              </a:solidFill>
            </a:endParaRPr>
          </a:p>
          <a:p>
            <a:pPr algn="ctr"/>
            <a:r>
              <a:rPr lang="en-US" sz="2400" b="1" dirty="0" smtClean="0">
                <a:solidFill>
                  <a:schemeClr val="accent2">
                    <a:lumMod val="50000"/>
                  </a:schemeClr>
                </a:solidFill>
              </a:rPr>
              <a:t>Component-Whole</a:t>
            </a:r>
            <a:r>
              <a:rPr lang="en-US" sz="2400" b="1" dirty="0" smtClean="0"/>
              <a:t>(</a:t>
            </a:r>
            <a:r>
              <a:rPr lang="en-US" sz="2400" b="1" dirty="0" smtClean="0">
                <a:solidFill>
                  <a:srgbClr val="1F4E79"/>
                </a:solidFill>
              </a:rPr>
              <a:t>e</a:t>
            </a:r>
            <a:r>
              <a:rPr lang="en-US" sz="2400" b="1" baseline="-25000" dirty="0" smtClean="0">
                <a:solidFill>
                  <a:srgbClr val="1F4E79"/>
                </a:solidFill>
              </a:rPr>
              <a:t>1</a:t>
            </a:r>
            <a:r>
              <a:rPr lang="en-US" sz="2400" b="1" dirty="0" smtClean="0">
                <a:solidFill>
                  <a:srgbClr val="00B050"/>
                </a:solidFill>
              </a:rPr>
              <a:t> </a:t>
            </a:r>
            <a:r>
              <a:rPr lang="en-US" sz="2400" b="1" dirty="0" smtClean="0">
                <a:solidFill>
                  <a:srgbClr val="000000"/>
                </a:solidFill>
              </a:rPr>
              <a:t>,</a:t>
            </a:r>
            <a:r>
              <a:rPr lang="en-US" sz="2400" b="1" dirty="0" smtClean="0">
                <a:solidFill>
                  <a:srgbClr val="00B050"/>
                </a:solidFill>
              </a:rPr>
              <a:t> </a:t>
            </a:r>
            <a:r>
              <a:rPr lang="en-US" sz="2400" b="1" dirty="0" smtClean="0">
                <a:solidFill>
                  <a:srgbClr val="660066"/>
                </a:solidFill>
              </a:rPr>
              <a:t>e</a:t>
            </a:r>
            <a:r>
              <a:rPr lang="en-US" sz="2400" b="1" baseline="-25000" dirty="0" smtClean="0">
                <a:solidFill>
                  <a:srgbClr val="660066"/>
                </a:solidFill>
              </a:rPr>
              <a:t>2</a:t>
            </a:r>
            <a:r>
              <a:rPr lang="en-US" sz="2400" b="1" dirty="0" smtClean="0">
                <a:solidFill>
                  <a:srgbClr val="660066"/>
                </a:solidFill>
              </a:rPr>
              <a:t> </a:t>
            </a:r>
            <a:r>
              <a:rPr lang="en-US" sz="2400" b="1" dirty="0" smtClean="0"/>
              <a:t>) ? </a:t>
            </a:r>
          </a:p>
          <a:p>
            <a:pPr algn="ctr"/>
            <a:r>
              <a:rPr lang="en-US" sz="2400" b="1" dirty="0" smtClean="0">
                <a:solidFill>
                  <a:schemeClr val="accent6"/>
                </a:solidFill>
              </a:rPr>
              <a:t>YES</a:t>
            </a:r>
            <a:r>
              <a:rPr lang="en-US" sz="2400" b="1" dirty="0" smtClean="0"/>
              <a:t> / NO</a:t>
            </a:r>
            <a:endParaRPr lang="en-US" sz="2000" dirty="0"/>
          </a:p>
          <a:p>
            <a:endParaRPr lang="en-US" dirty="0"/>
          </a:p>
          <a:p>
            <a:endParaRPr lang="en-US" dirty="0"/>
          </a:p>
        </p:txBody>
      </p:sp>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Task: binary (or multi-class) </a:t>
            </a:r>
            <a:r>
              <a:rPr lang="en-US" dirty="0" smtClean="0"/>
              <a:t>classification </a:t>
            </a:r>
            <a:endParaRPr lang="en-US" dirty="0"/>
          </a:p>
        </p:txBody>
      </p:sp>
      <p:sp>
        <p:nvSpPr>
          <p:cNvPr id="10" name="Ορθογώνιο 9"/>
          <p:cNvSpPr/>
          <p:nvPr/>
        </p:nvSpPr>
        <p:spPr>
          <a:xfrm>
            <a:off x="278324" y="4709704"/>
            <a:ext cx="6695681" cy="830997"/>
          </a:xfrm>
          <a:prstGeom prst="rect">
            <a:avLst/>
          </a:prstGeom>
        </p:spPr>
        <p:txBody>
          <a:bodyPr wrap="square">
            <a:spAutoFit/>
          </a:bodyPr>
          <a:lstStyle/>
          <a:p>
            <a:r>
              <a:rPr lang="en-US" sz="1600" dirty="0"/>
              <a:t>It is also possible to include more than two entities as well:</a:t>
            </a:r>
            <a:br>
              <a:rPr lang="en-US" sz="1600" dirty="0"/>
            </a:br>
            <a:r>
              <a:rPr lang="en-US" sz="1600" dirty="0"/>
              <a:t>“At codons 12, the occurrence of point mutations from G to T were observed” </a:t>
            </a:r>
            <a:r>
              <a:rPr lang="en-US" sz="1600" dirty="0">
                <a:sym typeface="Wingdings"/>
              </a:rPr>
              <a:t> </a:t>
            </a:r>
            <a:r>
              <a:rPr lang="en-US" sz="1600" dirty="0"/>
              <a:t>point mutation(</a:t>
            </a:r>
            <a:r>
              <a:rPr lang="en-US" sz="1600" b="1" dirty="0"/>
              <a:t>codon</a:t>
            </a:r>
            <a:r>
              <a:rPr lang="en-US" sz="1600" dirty="0"/>
              <a:t>, </a:t>
            </a:r>
            <a:r>
              <a:rPr lang="en-US" sz="1600" b="1" dirty="0"/>
              <a:t>12</a:t>
            </a:r>
            <a:r>
              <a:rPr lang="en-US" sz="1600" dirty="0"/>
              <a:t>, </a:t>
            </a:r>
            <a:r>
              <a:rPr lang="en-US" sz="1600" b="1" dirty="0"/>
              <a:t>G</a:t>
            </a:r>
            <a:r>
              <a:rPr lang="en-US" sz="1600" dirty="0"/>
              <a:t>, </a:t>
            </a:r>
            <a:r>
              <a:rPr lang="en-US" sz="1600" b="1" dirty="0"/>
              <a:t>T</a:t>
            </a:r>
            <a:r>
              <a:rPr lang="en-US" sz="1600" dirty="0"/>
              <a:t>)</a:t>
            </a:r>
          </a:p>
        </p:txBody>
      </p:sp>
    </p:spTree>
    <p:extLst>
      <p:ext uri="{BB962C8B-B14F-4D97-AF65-F5344CB8AC3E}">
        <p14:creationId xmlns:p14="http://schemas.microsoft.com/office/powerpoint/2010/main" xmlns="" val="34827967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23646" y="2982314"/>
            <a:ext cx="1644359" cy="522000"/>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5" name="TextBox 4"/>
          <p:cNvSpPr txBox="1"/>
          <p:nvPr/>
        </p:nvSpPr>
        <p:spPr>
          <a:xfrm>
            <a:off x="4554235" y="2982313"/>
            <a:ext cx="1764000" cy="522000"/>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6" name="TextBox 5"/>
          <p:cNvSpPr txBox="1"/>
          <p:nvPr/>
        </p:nvSpPr>
        <p:spPr>
          <a:xfrm>
            <a:off x="6504465" y="2968738"/>
            <a:ext cx="1764000" cy="523220"/>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sp>
        <p:nvSpPr>
          <p:cNvPr id="8" name="TextBox 7"/>
          <p:cNvSpPr txBox="1"/>
          <p:nvPr/>
        </p:nvSpPr>
        <p:spPr>
          <a:xfrm>
            <a:off x="1774546" y="2464191"/>
            <a:ext cx="7166254"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amazing pictures</a:t>
            </a:r>
            <a:endParaRPr lang="en-US" sz="1400" b="1" dirty="0">
              <a:solidFill>
                <a:srgbClr val="000090"/>
              </a:solidFill>
            </a:endParaRPr>
          </a:p>
        </p:txBody>
      </p:sp>
      <p:sp>
        <p:nvSpPr>
          <p:cNvPr id="13" name="Rounded Rectangle 12"/>
          <p:cNvSpPr/>
          <p:nvPr/>
        </p:nvSpPr>
        <p:spPr>
          <a:xfrm>
            <a:off x="2757155" y="3688729"/>
            <a:ext cx="1577340"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14" name="Rounded Rectangle 13"/>
          <p:cNvSpPr/>
          <p:nvPr/>
        </p:nvSpPr>
        <p:spPr>
          <a:xfrm>
            <a:off x="4681686" y="3688729"/>
            <a:ext cx="1509098"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15" name="Rounded Rectangle 14"/>
          <p:cNvSpPr/>
          <p:nvPr/>
        </p:nvSpPr>
        <p:spPr>
          <a:xfrm>
            <a:off x="6640978" y="3688729"/>
            <a:ext cx="1490974"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16" name="Straight Connector 15"/>
          <p:cNvCxnSpPr/>
          <p:nvPr/>
        </p:nvCxnSpPr>
        <p:spPr>
          <a:xfrm>
            <a:off x="3743751" y="1774133"/>
            <a:ext cx="0" cy="10655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63092" y="1774132"/>
            <a:ext cx="0" cy="10655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11992" y="4633080"/>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rPr>
              <a:t>Embeddings</a:t>
            </a:r>
            <a:r>
              <a:rPr lang="en-US" sz="1100" dirty="0" smtClean="0">
                <a:solidFill>
                  <a:schemeClr val="tx1"/>
                </a:solidFill>
              </a:rPr>
              <a:t> </a:t>
            </a:r>
            <a:r>
              <a:rPr lang="en-US" sz="1100" dirty="0" smtClean="0">
                <a:solidFill>
                  <a:srgbClr val="000090"/>
                </a:solidFill>
              </a:rPr>
              <a:t>e</a:t>
            </a:r>
            <a:r>
              <a:rPr lang="en-US" sz="1100" baseline="-25000" dirty="0" smtClean="0">
                <a:solidFill>
                  <a:srgbClr val="000090"/>
                </a:solidFill>
              </a:rPr>
              <a:t>1</a:t>
            </a:r>
            <a:endParaRPr lang="en-US" sz="1100" baseline="-25000" dirty="0">
              <a:solidFill>
                <a:srgbClr val="000090"/>
              </a:solidFill>
            </a:endParaRPr>
          </a:p>
        </p:txBody>
      </p:sp>
      <p:sp>
        <p:nvSpPr>
          <p:cNvPr id="23" name="Rounded Rectangle 22"/>
          <p:cNvSpPr/>
          <p:nvPr/>
        </p:nvSpPr>
        <p:spPr>
          <a:xfrm>
            <a:off x="6888882" y="4633080"/>
            <a:ext cx="1851025"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context </a:t>
            </a:r>
            <a:r>
              <a:rPr lang="en-US" sz="1100" dirty="0" err="1" smtClean="0">
                <a:solidFill>
                  <a:schemeClr val="tx1"/>
                </a:solidFill>
              </a:rPr>
              <a:t>embeddings</a:t>
            </a:r>
            <a:endParaRPr lang="en-US" sz="1100" dirty="0">
              <a:solidFill>
                <a:schemeClr val="tx1"/>
              </a:solidFill>
            </a:endParaRPr>
          </a:p>
        </p:txBody>
      </p:sp>
      <p:sp>
        <p:nvSpPr>
          <p:cNvPr id="24" name="Rounded Rectangle 23"/>
          <p:cNvSpPr/>
          <p:nvPr/>
        </p:nvSpPr>
        <p:spPr>
          <a:xfrm>
            <a:off x="5150437" y="4636864"/>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rPr>
              <a:t>Embeddings</a:t>
            </a:r>
            <a:r>
              <a:rPr lang="en-US" sz="1100" dirty="0" smtClean="0">
                <a:solidFill>
                  <a:schemeClr val="tx1"/>
                </a:solidFill>
              </a:rPr>
              <a:t> </a:t>
            </a:r>
            <a:r>
              <a:rPr lang="en-US" sz="1100" dirty="0">
                <a:solidFill>
                  <a:srgbClr val="7030A0"/>
                </a:solidFill>
              </a:rPr>
              <a:t>e</a:t>
            </a:r>
            <a:r>
              <a:rPr lang="en-US" sz="1100" baseline="-25000" dirty="0">
                <a:solidFill>
                  <a:srgbClr val="7030A0"/>
                </a:solidFill>
              </a:rPr>
              <a:t>2</a:t>
            </a:r>
          </a:p>
        </p:txBody>
      </p:sp>
      <p:cxnSp>
        <p:nvCxnSpPr>
          <p:cNvPr id="25" name="Straight Arrow Connector 24"/>
          <p:cNvCxnSpPr>
            <a:endCxn id="22" idx="2"/>
          </p:cNvCxnSpPr>
          <p:nvPr/>
        </p:nvCxnSpPr>
        <p:spPr>
          <a:xfrm flipV="1">
            <a:off x="3503010" y="5090280"/>
            <a:ext cx="697652" cy="340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4" idx="2"/>
          </p:cNvCxnSpPr>
          <p:nvPr/>
        </p:nvCxnSpPr>
        <p:spPr>
          <a:xfrm flipH="1" flipV="1">
            <a:off x="5939107" y="5094064"/>
            <a:ext cx="227555" cy="35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5963" y="3014744"/>
            <a:ext cx="2190998" cy="738664"/>
          </a:xfrm>
          <a:prstGeom prst="rect">
            <a:avLst/>
          </a:prstGeom>
        </p:spPr>
        <p:txBody>
          <a:bodyPr wrap="square">
            <a:spAutoFit/>
          </a:bodyPr>
          <a:lstStyle/>
          <a:p>
            <a:r>
              <a:rPr lang="en-US" sz="1400" dirty="0" smtClean="0"/>
              <a:t>2) word </a:t>
            </a:r>
            <a:r>
              <a:rPr lang="en-US" sz="1400"/>
              <a:t>sequences </a:t>
            </a:r>
            <a:r>
              <a:rPr lang="en-US" sz="1400" smtClean="0"/>
              <a:t>concatenated with </a:t>
            </a:r>
            <a:r>
              <a:rPr lang="en-US" sz="1400" dirty="0"/>
              <a:t>positional features</a:t>
            </a:r>
          </a:p>
        </p:txBody>
      </p:sp>
      <p:sp>
        <p:nvSpPr>
          <p:cNvPr id="28" name="Rectangle 27"/>
          <p:cNvSpPr/>
          <p:nvPr/>
        </p:nvSpPr>
        <p:spPr>
          <a:xfrm>
            <a:off x="115962" y="1840369"/>
            <a:ext cx="2182738" cy="523220"/>
          </a:xfrm>
          <a:prstGeom prst="rect">
            <a:avLst/>
          </a:prstGeom>
        </p:spPr>
        <p:txBody>
          <a:bodyPr wrap="square">
            <a:spAutoFit/>
          </a:bodyPr>
          <a:lstStyle/>
          <a:p>
            <a:pPr marL="342900" indent="-342900">
              <a:buAutoNum type="arabicParenR"/>
            </a:pPr>
            <a:r>
              <a:rPr lang="en-US" sz="1400" dirty="0" smtClean="0"/>
              <a:t>context-wise </a:t>
            </a:r>
            <a:r>
              <a:rPr lang="en-US" sz="1400" dirty="0"/>
              <a:t>split </a:t>
            </a:r>
            <a:r>
              <a:rPr lang="en-US" sz="1400" dirty="0" smtClean="0"/>
              <a:t>of </a:t>
            </a:r>
            <a:r>
              <a:rPr lang="en-US" sz="1400" dirty="0"/>
              <a:t>the sentence</a:t>
            </a:r>
          </a:p>
        </p:txBody>
      </p:sp>
      <p:sp>
        <p:nvSpPr>
          <p:cNvPr id="29" name="Rectangle 28"/>
          <p:cNvSpPr/>
          <p:nvPr/>
        </p:nvSpPr>
        <p:spPr>
          <a:xfrm>
            <a:off x="138511" y="4205684"/>
            <a:ext cx="2160190" cy="1169551"/>
          </a:xfrm>
          <a:prstGeom prst="rect">
            <a:avLst/>
          </a:prstGeom>
        </p:spPr>
        <p:txBody>
          <a:bodyPr wrap="square">
            <a:spAutoFit/>
          </a:bodyPr>
          <a:lstStyle/>
          <a:p>
            <a:r>
              <a:rPr lang="en-US" sz="1400" dirty="0" smtClean="0"/>
              <a:t>3) concatenating </a:t>
            </a:r>
            <a:r>
              <a:rPr lang="en-US" sz="1400" dirty="0" err="1" smtClean="0"/>
              <a:t>embeddings</a:t>
            </a:r>
            <a:r>
              <a:rPr lang="en-US" sz="1400" dirty="0" smtClean="0"/>
              <a:t> </a:t>
            </a:r>
            <a:r>
              <a:rPr lang="en-US" sz="1400" dirty="0"/>
              <a:t>of </a:t>
            </a:r>
            <a:r>
              <a:rPr lang="en-US" sz="1400" dirty="0" smtClean="0"/>
              <a:t>two </a:t>
            </a:r>
            <a:r>
              <a:rPr lang="en-US" sz="1400" dirty="0"/>
              <a:t>entities </a:t>
            </a:r>
            <a:r>
              <a:rPr lang="en-US" sz="1400" dirty="0" smtClean="0"/>
              <a:t>with average </a:t>
            </a:r>
            <a:r>
              <a:rPr lang="en-US" sz="1400" dirty="0"/>
              <a:t>of </a:t>
            </a:r>
            <a:r>
              <a:rPr lang="en-US" sz="1400" dirty="0" smtClean="0"/>
              <a:t>word </a:t>
            </a:r>
            <a:r>
              <a:rPr lang="en-US" sz="1400" dirty="0" err="1"/>
              <a:t>embeddings</a:t>
            </a:r>
            <a:r>
              <a:rPr lang="en-US" sz="1400" dirty="0"/>
              <a:t> for </a:t>
            </a:r>
            <a:r>
              <a:rPr lang="en-US" sz="1400" dirty="0" smtClean="0"/>
              <a:t>rest </a:t>
            </a:r>
            <a:r>
              <a:rPr lang="en-US" sz="1400" dirty="0"/>
              <a:t>of the words</a:t>
            </a:r>
          </a:p>
        </p:txBody>
      </p:sp>
      <p:sp>
        <p:nvSpPr>
          <p:cNvPr id="33" name="Rounded Rectangle 32"/>
          <p:cNvSpPr/>
          <p:nvPr/>
        </p:nvSpPr>
        <p:spPr>
          <a:xfrm>
            <a:off x="2097088" y="1908602"/>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Left</a:t>
            </a:r>
          </a:p>
        </p:txBody>
      </p:sp>
      <p:sp>
        <p:nvSpPr>
          <p:cNvPr id="34" name="Rounded Rectangle 33"/>
          <p:cNvSpPr/>
          <p:nvPr/>
        </p:nvSpPr>
        <p:spPr>
          <a:xfrm>
            <a:off x="3954319" y="1908602"/>
            <a:ext cx="157967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Middle</a:t>
            </a:r>
          </a:p>
        </p:txBody>
      </p:sp>
      <p:sp>
        <p:nvSpPr>
          <p:cNvPr id="35" name="Rounded Rectangle 34"/>
          <p:cNvSpPr/>
          <p:nvPr/>
        </p:nvSpPr>
        <p:spPr>
          <a:xfrm>
            <a:off x="5792196" y="1919564"/>
            <a:ext cx="1490974"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Right</a:t>
            </a:r>
          </a:p>
        </p:txBody>
      </p:sp>
      <p:sp>
        <p:nvSpPr>
          <p:cNvPr id="3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Features / Input representation</a:t>
            </a:r>
          </a:p>
        </p:txBody>
      </p:sp>
      <p:sp>
        <p:nvSpPr>
          <p:cNvPr id="37" name="TextBox 36"/>
          <p:cNvSpPr txBox="1"/>
          <p:nvPr/>
        </p:nvSpPr>
        <p:spPr>
          <a:xfrm>
            <a:off x="1800942" y="5434991"/>
            <a:ext cx="7166254"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amazing pictures</a:t>
            </a:r>
            <a:endParaRPr lang="en-US" sz="1400" b="1" dirty="0">
              <a:solidFill>
                <a:srgbClr val="000090"/>
              </a:solidFill>
            </a:endParaRPr>
          </a:p>
        </p:txBody>
      </p:sp>
    </p:spTree>
    <p:extLst>
      <p:ext uri="{BB962C8B-B14F-4D97-AF65-F5344CB8AC3E}">
        <p14:creationId xmlns:p14="http://schemas.microsoft.com/office/powerpoint/2010/main" xmlns="" val="41866873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22" grpId="0" animBg="1"/>
      <p:bldP spid="23" grpId="0" animBg="1"/>
      <p:bldP spid="24" grpId="0" animBg="1"/>
      <p:bldP spid="27" grpId="0"/>
      <p:bldP spid="28" grpId="0"/>
      <p:bldP spid="29" grpId="0"/>
      <p:bldP spid="33" grpId="0" animBg="1"/>
      <p:bldP spid="34" grpId="0" animBg="1"/>
      <p:bldP spid="35"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smtClean="0"/>
                <a:t>Regression</a:t>
              </a:r>
              <a:endParaRPr lang="en-US" dirty="0"/>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smtClean="0"/>
              <a:t>Supervised</a:t>
            </a:r>
            <a:r>
              <a:rPr lang="en-US" dirty="0" smtClean="0"/>
              <a:t>: Learning with a </a:t>
            </a:r>
            <a:r>
              <a:rPr lang="en-US" b="1" dirty="0" smtClean="0">
                <a:solidFill>
                  <a:srgbClr val="E68230"/>
                </a:solidFill>
              </a:rPr>
              <a:t>labeled training</a:t>
            </a:r>
            <a:r>
              <a:rPr lang="en-US" dirty="0" smtClean="0"/>
              <a:t> set</a:t>
            </a:r>
            <a:endParaRPr lang="en-US" dirty="0"/>
          </a:p>
          <a:p>
            <a:r>
              <a:rPr lang="en-US" dirty="0" smtClean="0"/>
              <a:t>Example: email </a:t>
            </a:r>
            <a:r>
              <a:rPr lang="en-US" i="1" dirty="0" smtClean="0">
                <a:solidFill>
                  <a:schemeClr val="accent2">
                    <a:lumMod val="75000"/>
                  </a:schemeClr>
                </a:solidFill>
              </a:rPr>
              <a:t>classification</a:t>
            </a:r>
            <a:r>
              <a:rPr lang="en-US" dirty="0" smtClean="0">
                <a:solidFill>
                  <a:schemeClr val="accent2">
                    <a:lumMod val="75000"/>
                  </a:schemeClr>
                </a:solidFill>
              </a:rPr>
              <a:t> </a:t>
            </a:r>
            <a:r>
              <a:rPr lang="en-US" dirty="0" smtClean="0"/>
              <a:t>with already labeled emails</a:t>
            </a:r>
          </a:p>
          <a:p>
            <a:endParaRPr lang="en-US" dirty="0"/>
          </a:p>
          <a:p>
            <a:r>
              <a:rPr lang="en-US" b="1" dirty="0" smtClean="0"/>
              <a:t>Unsupervised</a:t>
            </a:r>
            <a:r>
              <a:rPr lang="en-US" dirty="0" smtClean="0"/>
              <a:t>: Discover </a:t>
            </a:r>
            <a:r>
              <a:rPr lang="en-US" b="1" dirty="0" smtClean="0">
                <a:solidFill>
                  <a:srgbClr val="E68230"/>
                </a:solidFill>
              </a:rPr>
              <a:t>patterns</a:t>
            </a:r>
            <a:r>
              <a:rPr lang="en-US" dirty="0" smtClean="0"/>
              <a:t> in </a:t>
            </a:r>
            <a:r>
              <a:rPr lang="en-US" b="1" dirty="0" smtClean="0">
                <a:solidFill>
                  <a:srgbClr val="E68230"/>
                </a:solidFill>
              </a:rPr>
              <a:t>unlabeled</a:t>
            </a:r>
            <a:r>
              <a:rPr lang="en-US" dirty="0" smtClean="0"/>
              <a:t> data</a:t>
            </a:r>
          </a:p>
          <a:p>
            <a:r>
              <a:rPr lang="en-US" dirty="0" smtClean="0"/>
              <a:t>Example: </a:t>
            </a:r>
            <a:r>
              <a:rPr lang="en-US" i="1" dirty="0" smtClean="0">
                <a:solidFill>
                  <a:srgbClr val="BA6016"/>
                </a:solidFill>
              </a:rPr>
              <a:t>cluster</a:t>
            </a:r>
            <a:r>
              <a:rPr lang="en-US" dirty="0" smtClean="0">
                <a:solidFill>
                  <a:srgbClr val="BA6016"/>
                </a:solidFill>
              </a:rPr>
              <a:t> </a:t>
            </a:r>
            <a:r>
              <a:rPr lang="en-US" dirty="0" smtClean="0"/>
              <a:t>similar documents based on text</a:t>
            </a:r>
          </a:p>
          <a:p>
            <a:endParaRPr lang="en-US" dirty="0"/>
          </a:p>
          <a:p>
            <a:r>
              <a:rPr lang="en-US" b="1" dirty="0" smtClean="0"/>
              <a:t>Reinforcement learning</a:t>
            </a:r>
            <a:r>
              <a:rPr lang="en-US" dirty="0" smtClean="0"/>
              <a:t>: learn to </a:t>
            </a:r>
            <a:r>
              <a:rPr lang="en-US" b="1" dirty="0" smtClean="0">
                <a:solidFill>
                  <a:schemeClr val="accent2"/>
                </a:solidFill>
              </a:rPr>
              <a:t>act</a:t>
            </a:r>
            <a:r>
              <a:rPr lang="en-US" dirty="0" smtClean="0"/>
              <a:t> based on </a:t>
            </a:r>
            <a:r>
              <a:rPr lang="en-US" b="1" dirty="0" smtClean="0">
                <a:solidFill>
                  <a:srgbClr val="E68230"/>
                </a:solidFill>
              </a:rPr>
              <a:t>feedback/reward</a:t>
            </a:r>
          </a:p>
          <a:p>
            <a:r>
              <a:rPr lang="en-US" dirty="0" smtClean="0"/>
              <a:t>Example: learn to play Go, reward: </a:t>
            </a:r>
            <a:r>
              <a:rPr lang="en-US" i="1" dirty="0" smtClean="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Types of Learning</a:t>
            </a:r>
            <a:endParaRPr lang="en-US" dirty="0"/>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class A</a:t>
              </a:r>
              <a:endParaRPr lang="en-US" sz="1400" dirty="0"/>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class A</a:t>
              </a:r>
              <a:endParaRPr lang="en-US" sz="1400" dirty="0"/>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smtClean="0"/>
                <a:t>Classification</a:t>
              </a:r>
              <a:endParaRPr lang="en-US" dirty="0"/>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smtClean="0"/>
              <a:t>Anomaly Detection</a:t>
            </a:r>
          </a:p>
          <a:p>
            <a:r>
              <a:rPr lang="en-US" dirty="0" smtClean="0"/>
              <a:t>Sequence labeling</a:t>
            </a:r>
          </a:p>
          <a:p>
            <a:r>
              <a:rPr lang="mr-IN" dirty="0" smtClean="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smtClean="0"/>
                <a:t>Clustering</a:t>
              </a:r>
              <a:endParaRPr lang="en-US" dirty="0"/>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Tree>
    <p:extLst>
      <p:ext uri="{BB962C8B-B14F-4D97-AF65-F5344CB8AC3E}">
        <p14:creationId xmlns:p14="http://schemas.microsoft.com/office/powerpoint/2010/main" xmlns="" val="41636440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354049" y="1541471"/>
            <a:ext cx="1945706" cy="447811"/>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sp>
        <p:nvSpPr>
          <p:cNvPr id="77" name="TextBox 76"/>
          <p:cNvSpPr txBox="1"/>
          <p:nvPr/>
        </p:nvSpPr>
        <p:spPr>
          <a:xfrm>
            <a:off x="1309200" y="5348078"/>
            <a:ext cx="6012306"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a:t>
            </a:r>
            <a:r>
              <a:rPr lang="en-US" sz="1400" b="1" smtClean="0">
                <a:solidFill>
                  <a:srgbClr val="000090"/>
                </a:solidFill>
              </a:rPr>
              <a:t>Plus  </a:t>
            </a:r>
            <a:r>
              <a:rPr lang="en-US" sz="1400" smtClean="0"/>
              <a:t>includes </a:t>
            </a:r>
            <a:r>
              <a:rPr lang="en-US" sz="1400" dirty="0" smtClean="0"/>
              <a:t>an </a:t>
            </a:r>
            <a:r>
              <a:rPr lang="en-US" sz="1400" smtClean="0"/>
              <a:t>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MLP</a:t>
            </a:r>
            <a:endParaRPr lang="en-US" dirty="0"/>
          </a:p>
        </p:txBody>
      </p:sp>
      <p:sp>
        <p:nvSpPr>
          <p:cNvPr id="44"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45" name="Rounded Rectangle 171"/>
          <p:cNvSpPr/>
          <p:nvPr/>
        </p:nvSpPr>
        <p:spPr>
          <a:xfrm>
            <a:off x="1057235" y="4568693"/>
            <a:ext cx="19457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Embeddings</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46" name="Rounded Rectangle 172"/>
          <p:cNvSpPr/>
          <p:nvPr/>
        </p:nvSpPr>
        <p:spPr>
          <a:xfrm>
            <a:off x="3173700" y="4568692"/>
            <a:ext cx="22833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context </a:t>
            </a:r>
            <a:r>
              <a:rPr lang="en-US" sz="1400" dirty="0" err="1" smtClean="0">
                <a:solidFill>
                  <a:schemeClr val="tx1"/>
                </a:solidFill>
              </a:rPr>
              <a:t>embeddings</a:t>
            </a:r>
            <a:endParaRPr lang="en-US" sz="1400" dirty="0">
              <a:solidFill>
                <a:schemeClr val="tx1"/>
              </a:solidFill>
            </a:endParaRPr>
          </a:p>
        </p:txBody>
      </p:sp>
      <p:sp>
        <p:nvSpPr>
          <p:cNvPr id="47" name="Rounded Rectangle 173"/>
          <p:cNvSpPr/>
          <p:nvPr/>
        </p:nvSpPr>
        <p:spPr>
          <a:xfrm>
            <a:off x="5627765" y="4568692"/>
            <a:ext cx="19457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Embeddings</a:t>
            </a:r>
            <a:r>
              <a:rPr lang="en-US" sz="1400" dirty="0" smtClean="0">
                <a:solidFill>
                  <a:schemeClr val="tx1"/>
                </a:solidFill>
              </a:rPr>
              <a:t> </a:t>
            </a:r>
            <a:r>
              <a:rPr lang="en-US" sz="1400" dirty="0">
                <a:solidFill>
                  <a:srgbClr val="7030A0"/>
                </a:solidFill>
              </a:rPr>
              <a:t>e</a:t>
            </a:r>
            <a:r>
              <a:rPr lang="en-US" sz="1400" baseline="-25000" dirty="0">
                <a:solidFill>
                  <a:srgbClr val="7030A0"/>
                </a:solidFill>
              </a:rPr>
              <a:t>2</a:t>
            </a:r>
          </a:p>
        </p:txBody>
      </p:sp>
      <p:sp>
        <p:nvSpPr>
          <p:cNvPr id="48" name="Rounded Rectangle 175"/>
          <p:cNvSpPr/>
          <p:nvPr/>
        </p:nvSpPr>
        <p:spPr>
          <a:xfrm>
            <a:off x="3342500" y="2864852"/>
            <a:ext cx="1945706" cy="588471"/>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Dense Layer 1</a:t>
            </a:r>
            <a:endParaRPr lang="en-US" sz="1400" dirty="0">
              <a:solidFill>
                <a:schemeClr val="tx1"/>
              </a:solidFill>
            </a:endParaRPr>
          </a:p>
        </p:txBody>
      </p:sp>
      <p:sp>
        <p:nvSpPr>
          <p:cNvPr id="49" name="Rounded Rectangle 176"/>
          <p:cNvSpPr/>
          <p:nvPr/>
        </p:nvSpPr>
        <p:spPr>
          <a:xfrm>
            <a:off x="3342500" y="2142526"/>
            <a:ext cx="1945706" cy="588471"/>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Dense Layer n</a:t>
            </a:r>
            <a:endParaRPr lang="en-US" sz="1400" dirty="0">
              <a:solidFill>
                <a:schemeClr val="tx1"/>
              </a:solidFill>
            </a:endParaRPr>
          </a:p>
        </p:txBody>
      </p:sp>
      <p:sp>
        <p:nvSpPr>
          <p:cNvPr id="50" name="TextBox 49"/>
          <p:cNvSpPr txBox="1"/>
          <p:nvPr/>
        </p:nvSpPr>
        <p:spPr>
          <a:xfrm>
            <a:off x="4219976" y="2597143"/>
            <a:ext cx="428258" cy="307777"/>
          </a:xfrm>
          <a:prstGeom prst="rect">
            <a:avLst/>
          </a:prstGeom>
          <a:noFill/>
        </p:spPr>
        <p:txBody>
          <a:bodyPr wrap="square" rtlCol="0">
            <a:spAutoFit/>
          </a:bodyPr>
          <a:lstStyle/>
          <a:p>
            <a:r>
              <a:rPr lang="mr-IN" sz="1400" b="1" dirty="0" smtClean="0"/>
              <a:t>…</a:t>
            </a:r>
            <a:endParaRPr lang="en-US" sz="1400" b="1" dirty="0"/>
          </a:p>
        </p:txBody>
      </p:sp>
      <p:cxnSp>
        <p:nvCxnSpPr>
          <p:cNvPr id="51" name="Elbow Connector 180"/>
          <p:cNvCxnSpPr>
            <a:stCxn id="45" idx="0"/>
            <a:endCxn id="48" idx="2"/>
          </p:cNvCxnSpPr>
          <p:nvPr/>
        </p:nvCxnSpPr>
        <p:spPr>
          <a:xfrm rot="5400000" flipH="1" flipV="1">
            <a:off x="2615035" y="2868376"/>
            <a:ext cx="1115370" cy="228526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Elbow Connector 181"/>
          <p:cNvCxnSpPr>
            <a:stCxn id="47" idx="0"/>
            <a:endCxn id="48" idx="2"/>
          </p:cNvCxnSpPr>
          <p:nvPr/>
        </p:nvCxnSpPr>
        <p:spPr>
          <a:xfrm rot="16200000" flipV="1">
            <a:off x="4900302" y="2868375"/>
            <a:ext cx="1115369" cy="228526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182"/>
          <p:cNvCxnSpPr>
            <a:stCxn id="48" idx="2"/>
            <a:endCxn id="46" idx="0"/>
          </p:cNvCxnSpPr>
          <p:nvPr/>
        </p:nvCxnSpPr>
        <p:spPr>
          <a:xfrm>
            <a:off x="4315353" y="3453323"/>
            <a:ext cx="0" cy="11153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59818" y="6102013"/>
            <a:ext cx="5311069" cy="369332"/>
          </a:xfrm>
          <a:prstGeom prst="rect">
            <a:avLst/>
          </a:prstGeom>
          <a:noFill/>
        </p:spPr>
        <p:txBody>
          <a:bodyPr wrap="none" rtlCol="0">
            <a:spAutoFit/>
          </a:bodyPr>
          <a:lstStyle/>
          <a:p>
            <a:r>
              <a:rPr lang="en-US" dirty="0" smtClean="0"/>
              <a:t>Simple </a:t>
            </a:r>
            <a:r>
              <a:rPr lang="en-US" smtClean="0"/>
              <a:t>fully-connected multi-layer perceptron</a:t>
            </a:r>
            <a:endParaRPr lang="el-GR" dirty="0"/>
          </a:p>
        </p:txBody>
      </p:sp>
    </p:spTree>
    <p:extLst>
      <p:ext uri="{BB962C8B-B14F-4D97-AF65-F5344CB8AC3E}">
        <p14:creationId xmlns:p14="http://schemas.microsoft.com/office/powerpoint/2010/main" xmlns="" val="6384774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Left</a:t>
              </a:r>
              <a:endParaRPr lang="en-US" sz="1400" dirty="0">
                <a:solidFill>
                  <a:schemeClr val="tx1"/>
                </a:solidFill>
              </a:endParaRP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Middle</a:t>
              </a:r>
              <a:endParaRPr lang="en-US" sz="1400" dirty="0">
                <a:solidFill>
                  <a:schemeClr val="tx1"/>
                </a:solidFill>
              </a:endParaRP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Right</a:t>
              </a:r>
              <a:endParaRPr lang="en-US" sz="1400" dirty="0">
                <a:solidFill>
                  <a:schemeClr val="tx1"/>
                </a:solidFill>
              </a:endParaRPr>
            </a:p>
          </p:txBody>
        </p:sp>
        <p:sp>
          <p:nvSpPr>
            <p:cNvPr id="8" name="Rounded Rectangle 7"/>
            <p:cNvSpPr/>
            <p:nvPr/>
          </p:nvSpPr>
          <p:spPr>
            <a:xfrm>
              <a:off x="849708"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Convolutional Layer</a:t>
              </a:r>
              <a:endParaRPr lang="en-US" sz="1400" dirty="0">
                <a:solidFill>
                  <a:schemeClr val="tx1"/>
                </a:solidFill>
              </a:endParaRP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Convolutional Layer</a:t>
              </a:r>
              <a:endParaRPr lang="en-US" sz="1400" dirty="0">
                <a:solidFill>
                  <a:schemeClr val="tx1"/>
                </a:solidFill>
              </a:endParaRP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Convolutional Layer</a:t>
              </a:r>
              <a:endParaRPr lang="en-US" sz="1400" dirty="0">
                <a:solidFill>
                  <a:schemeClr val="tx1"/>
                </a:solidFill>
              </a:endParaRPr>
            </a:p>
          </p:txBody>
        </p:sp>
        <p:sp>
          <p:nvSpPr>
            <p:cNvPr id="11" name="Rounded Rectangle 10"/>
            <p:cNvSpPr/>
            <p:nvPr/>
          </p:nvSpPr>
          <p:spPr>
            <a:xfrm>
              <a:off x="849708"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Max Pooling</a:t>
              </a:r>
              <a:endParaRPr lang="en-US" sz="1400" dirty="0">
                <a:solidFill>
                  <a:schemeClr val="tx1"/>
                </a:solidFill>
              </a:endParaRPr>
            </a:p>
          </p:txBody>
        </p:sp>
        <p:sp>
          <p:nvSpPr>
            <p:cNvPr id="12" name="Rounded Rectangle 11"/>
            <p:cNvSpPr/>
            <p:nvPr/>
          </p:nvSpPr>
          <p:spPr>
            <a:xfrm>
              <a:off x="2322514" y="2795775"/>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Max Pooling</a:t>
              </a:r>
              <a:endParaRPr lang="en-US" sz="1400" dirty="0">
                <a:solidFill>
                  <a:schemeClr val="tx1"/>
                </a:solidFill>
              </a:endParaRPr>
            </a:p>
          </p:txBody>
        </p:sp>
        <p:sp>
          <p:nvSpPr>
            <p:cNvPr id="13" name="Rounded Rectangle 12"/>
            <p:cNvSpPr/>
            <p:nvPr/>
          </p:nvSpPr>
          <p:spPr>
            <a:xfrm>
              <a:off x="3795320"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Max Pooling</a:t>
              </a:r>
              <a:endParaRPr lang="en-US" sz="1400" dirty="0">
                <a:solidFill>
                  <a:schemeClr val="tx1"/>
                </a:solidFill>
              </a:endParaRP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cxnSp>
          <p:nvCxnSpPr>
            <p:cNvPr id="15" name="Elbow Connector 14"/>
            <p:cNvCxnSpPr>
              <a:stCxn id="11" idx="0"/>
              <a:endCxn id="14" idx="2"/>
            </p:cNvCxnSpPr>
            <p:nvPr/>
          </p:nvCxnSpPr>
          <p:spPr>
            <a:xfrm rot="5400000" flipH="1" flipV="1">
              <a:off x="1997250" y="1796475"/>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3" idx="0"/>
              <a:endCxn id="14" idx="2"/>
            </p:cNvCxnSpPr>
            <p:nvPr/>
          </p:nvCxnSpPr>
          <p:spPr>
            <a:xfrm rot="16200000" flipV="1">
              <a:off x="3470057" y="1796474"/>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0"/>
              <a:endCxn id="14" idx="2"/>
            </p:cNvCxnSpPr>
            <p:nvPr/>
          </p:nvCxnSpPr>
          <p:spPr>
            <a:xfrm flipV="1">
              <a:off x="2981154" y="2285377"/>
              <a:ext cx="0" cy="51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smtClean="0">
                  <a:solidFill>
                    <a:schemeClr val="accent1">
                      <a:lumMod val="75000"/>
                    </a:schemeClr>
                  </a:solidFill>
                </a:rPr>
                <a:t>OR</a:t>
              </a:r>
              <a:endParaRPr lang="en-US" sz="1400" b="1" dirty="0">
                <a:solidFill>
                  <a:schemeClr val="accent1">
                    <a:lumMod val="75000"/>
                  </a:schemeClr>
                </a:solidFill>
              </a:endParaRPr>
            </a:p>
          </p:txBody>
        </p:sp>
      </p:grpSp>
      <p:sp>
        <p:nvSpPr>
          <p:cNvPr id="90"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CNN</a:t>
            </a:r>
            <a:endParaRPr lang="en-US" dirty="0"/>
          </a:p>
        </p:txBody>
      </p:sp>
      <p:sp>
        <p:nvSpPr>
          <p:cNvPr id="34" name="Ορθογώνιο 33"/>
          <p:cNvSpPr/>
          <p:nvPr/>
        </p:nvSpPr>
        <p:spPr>
          <a:xfrm>
            <a:off x="1403756" y="6305066"/>
            <a:ext cx="6336488" cy="276999"/>
          </a:xfrm>
          <a:prstGeom prst="rect">
            <a:avLst/>
          </a:prstGeom>
        </p:spPr>
        <p:txBody>
          <a:bodyPr wrap="square">
            <a:spAutoFit/>
          </a:bodyPr>
          <a:lstStyle/>
          <a:p>
            <a:r>
              <a:rPr lang="en-US" sz="1200" i="1" dirty="0">
                <a:latin typeface="Arial" charset="0"/>
                <a:ea typeface="Arial" charset="0"/>
                <a:cs typeface="Arial" charset="0"/>
              </a:rPr>
              <a:t>Zeng, </a:t>
            </a:r>
            <a:r>
              <a:rPr lang="en-US" sz="1200" i="1" dirty="0" err="1">
                <a:latin typeface="Arial" charset="0"/>
                <a:ea typeface="Arial" charset="0"/>
                <a:cs typeface="Arial" charset="0"/>
              </a:rPr>
              <a:t>D.et</a:t>
            </a:r>
            <a:r>
              <a:rPr lang="en-US" sz="1200" i="1" dirty="0">
                <a:latin typeface="Arial" charset="0"/>
                <a:ea typeface="Arial" charset="0"/>
                <a:cs typeface="Arial" charset="0"/>
              </a:rPr>
              <a:t> al.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via convolutional deep neural </a:t>
            </a:r>
            <a:r>
              <a:rPr lang="en-US" sz="1200" i="1" dirty="0" err="1">
                <a:latin typeface="Arial" charset="0"/>
                <a:ea typeface="Arial" charset="0"/>
                <a:cs typeface="Arial" charset="0"/>
              </a:rPr>
              <a:t>network”.COLING</a:t>
            </a:r>
            <a:r>
              <a:rPr lang="en-US" sz="1200" i="1" dirty="0">
                <a:latin typeface="Arial" charset="0"/>
                <a:ea typeface="Arial" charset="0"/>
                <a:cs typeface="Arial" charset="0"/>
              </a:rPr>
              <a:t> (2014)</a:t>
            </a:r>
          </a:p>
        </p:txBody>
      </p:sp>
    </p:spTree>
    <p:extLst>
      <p:ext uri="{BB962C8B-B14F-4D97-AF65-F5344CB8AC3E}">
        <p14:creationId xmlns:p14="http://schemas.microsoft.com/office/powerpoint/2010/main" xmlns="" val="41044621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Left</a:t>
              </a:r>
              <a:endParaRPr lang="en-US" sz="1400" dirty="0">
                <a:solidFill>
                  <a:schemeClr val="tx1"/>
                </a:solidFill>
              </a:endParaRP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Middle</a:t>
              </a:r>
              <a:endParaRPr lang="en-US" sz="1400" dirty="0">
                <a:solidFill>
                  <a:schemeClr val="tx1"/>
                </a:solidFill>
              </a:endParaRP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Right</a:t>
              </a:r>
              <a:endParaRPr lang="en-US" sz="1400" dirty="0">
                <a:solidFill>
                  <a:schemeClr val="tx1"/>
                </a:solidFill>
              </a:endParaRP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CNN </a:t>
              </a:r>
              <a:r>
                <a:rPr lang="en-US" sz="1400" dirty="0">
                  <a:solidFill>
                    <a:schemeClr val="tx1"/>
                  </a:solidFill>
                </a:rPr>
                <a:t>with multiple filter </a:t>
              </a:r>
              <a:r>
                <a:rPr lang="en-US" sz="1400" dirty="0" smtClean="0">
                  <a:solidFill>
                    <a:schemeClr val="tx1"/>
                  </a:solidFill>
                </a:rPr>
                <a:t>sizes</a:t>
              </a:r>
              <a:endParaRPr lang="en-US" sz="1400" dirty="0">
                <a:solidFill>
                  <a:schemeClr val="tx1"/>
                </a:solidFill>
              </a:endParaRP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CNN with multiple filter sizes</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smtClean="0">
                  <a:solidFill>
                    <a:schemeClr val="accent1">
                      <a:lumMod val="75000"/>
                    </a:schemeClr>
                  </a:solidFill>
                </a:rPr>
                <a:t>OR</a:t>
              </a:r>
              <a:endParaRPr lang="en-US" sz="1400" b="1" dirty="0">
                <a:solidFill>
                  <a:schemeClr val="accent1">
                    <a:lumMod val="75000"/>
                  </a:schemeClr>
                </a:solidFill>
              </a:endParaRPr>
            </a:p>
          </p:txBody>
        </p:sp>
      </p:gr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CNN (2)</a:t>
            </a:r>
            <a:endParaRPr lang="en-US" dirty="0"/>
          </a:p>
        </p:txBody>
      </p:sp>
      <p:grpSp>
        <p:nvGrpSpPr>
          <p:cNvPr id="2" name="Ομάδα 1"/>
          <p:cNvGrpSpPr/>
          <p:nvPr/>
        </p:nvGrpSpPr>
        <p:grpSpPr>
          <a:xfrm>
            <a:off x="362275" y="1971831"/>
            <a:ext cx="2980966" cy="1659523"/>
            <a:chOff x="105723" y="2829332"/>
            <a:chExt cx="1846298" cy="1296242"/>
          </a:xfrm>
        </p:grpSpPr>
        <p:sp>
          <p:nvSpPr>
            <p:cNvPr id="43" name="Rectangle 95"/>
            <p:cNvSpPr/>
            <p:nvPr/>
          </p:nvSpPr>
          <p:spPr>
            <a:xfrm>
              <a:off x="105723" y="2829332"/>
              <a:ext cx="1846298" cy="129624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44" name="Rounded Rectangle 96"/>
            <p:cNvSpPr/>
            <p:nvPr/>
          </p:nvSpPr>
          <p:spPr>
            <a:xfrm>
              <a:off x="158889" y="3603763"/>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Convolution</a:t>
              </a:r>
            </a:p>
            <a:p>
              <a:pPr algn="ctr"/>
              <a:r>
                <a:rPr lang="en-US" sz="1200" dirty="0">
                  <a:solidFill>
                    <a:schemeClr val="tx1"/>
                  </a:solidFill>
                </a:rPr>
                <a:t>f</a:t>
              </a:r>
              <a:r>
                <a:rPr lang="en-US" sz="1200" dirty="0" smtClean="0">
                  <a:solidFill>
                    <a:schemeClr val="tx1"/>
                  </a:solidFill>
                </a:rPr>
                <a:t>ilter=2</a:t>
              </a:r>
              <a:endParaRPr lang="en-US" sz="1200" dirty="0">
                <a:solidFill>
                  <a:schemeClr val="tx1"/>
                </a:solidFill>
              </a:endParaRPr>
            </a:p>
          </p:txBody>
        </p:sp>
        <p:sp>
          <p:nvSpPr>
            <p:cNvPr id="45" name="Rounded Rectangle 97"/>
            <p:cNvSpPr/>
            <p:nvPr/>
          </p:nvSpPr>
          <p:spPr>
            <a:xfrm>
              <a:off x="158889" y="3098519"/>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Pooling</a:t>
              </a:r>
              <a:endParaRPr lang="en-US" sz="1200" dirty="0">
                <a:solidFill>
                  <a:schemeClr val="tx1"/>
                </a:solidFill>
              </a:endParaRPr>
            </a:p>
          </p:txBody>
        </p:sp>
        <p:sp>
          <p:nvSpPr>
            <p:cNvPr id="46" name="Rounded Rectangle 99"/>
            <p:cNvSpPr/>
            <p:nvPr/>
          </p:nvSpPr>
          <p:spPr>
            <a:xfrm>
              <a:off x="7304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Convolution</a:t>
              </a:r>
            </a:p>
            <a:p>
              <a:pPr algn="ctr"/>
              <a:r>
                <a:rPr lang="en-US" sz="1200" dirty="0" smtClean="0">
                  <a:solidFill>
                    <a:schemeClr val="tx1"/>
                  </a:solidFill>
                </a:rPr>
                <a:t>filter=3</a:t>
              </a:r>
              <a:endParaRPr lang="en-US" sz="1200" dirty="0">
                <a:solidFill>
                  <a:schemeClr val="tx1"/>
                </a:solidFill>
              </a:endParaRPr>
            </a:p>
          </p:txBody>
        </p:sp>
        <p:sp>
          <p:nvSpPr>
            <p:cNvPr id="47" name="Rounded Rectangle 100"/>
            <p:cNvSpPr/>
            <p:nvPr/>
          </p:nvSpPr>
          <p:spPr>
            <a:xfrm>
              <a:off x="7304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Pooling</a:t>
              </a:r>
              <a:endParaRPr lang="en-US" sz="1200" dirty="0">
                <a:solidFill>
                  <a:schemeClr val="tx1"/>
                </a:solidFill>
              </a:endParaRPr>
            </a:p>
          </p:txBody>
        </p:sp>
        <p:sp>
          <p:nvSpPr>
            <p:cNvPr id="48" name="Rounded Rectangle 101"/>
            <p:cNvSpPr/>
            <p:nvPr/>
          </p:nvSpPr>
          <p:spPr>
            <a:xfrm>
              <a:off x="13670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Convolution</a:t>
              </a:r>
            </a:p>
            <a:p>
              <a:pPr algn="ctr"/>
              <a:r>
                <a:rPr lang="en-US" sz="1200" dirty="0" smtClean="0">
                  <a:solidFill>
                    <a:schemeClr val="tx1"/>
                  </a:solidFill>
                </a:rPr>
                <a:t>filter=k</a:t>
              </a:r>
              <a:endParaRPr lang="en-US" sz="1200" dirty="0">
                <a:solidFill>
                  <a:schemeClr val="tx1"/>
                </a:solidFill>
              </a:endParaRPr>
            </a:p>
          </p:txBody>
        </p:sp>
        <p:sp>
          <p:nvSpPr>
            <p:cNvPr id="49" name="Rounded Rectangle 102"/>
            <p:cNvSpPr/>
            <p:nvPr/>
          </p:nvSpPr>
          <p:spPr>
            <a:xfrm>
              <a:off x="13670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Pooling</a:t>
              </a:r>
              <a:endParaRPr lang="en-US" sz="1200" dirty="0">
                <a:solidFill>
                  <a:schemeClr val="tx1"/>
                </a:solidFill>
              </a:endParaRPr>
            </a:p>
          </p:txBody>
        </p:sp>
      </p:grpSp>
      <p:cxnSp>
        <p:nvCxnSpPr>
          <p:cNvPr id="57" name="Elbow Connector 14"/>
          <p:cNvCxnSpPr>
            <a:stCxn id="43" idx="3"/>
          </p:cNvCxnSpPr>
          <p:nvPr/>
        </p:nvCxnSpPr>
        <p:spPr>
          <a:xfrm flipV="1">
            <a:off x="3343241" y="2571943"/>
            <a:ext cx="1352217" cy="22965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15"/>
          <p:cNvCxnSpPr>
            <a:stCxn id="10" idx="0"/>
          </p:cNvCxnSpPr>
          <p:nvPr/>
        </p:nvCxnSpPr>
        <p:spPr>
          <a:xfrm rot="16200000" flipV="1">
            <a:off x="5468408" y="1787734"/>
            <a:ext cx="590002" cy="213386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16"/>
          <p:cNvCxnSpPr>
            <a:stCxn id="9" idx="0"/>
            <a:endCxn id="14" idx="2"/>
          </p:cNvCxnSpPr>
          <p:nvPr/>
        </p:nvCxnSpPr>
        <p:spPr>
          <a:xfrm flipV="1">
            <a:off x="4654912" y="1920851"/>
            <a:ext cx="0" cy="1228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79" name="Ορθογώνιο 78"/>
          <p:cNvSpPr/>
          <p:nvPr/>
        </p:nvSpPr>
        <p:spPr>
          <a:xfrm>
            <a:off x="245661" y="6228963"/>
            <a:ext cx="8639032" cy="276999"/>
          </a:xfrm>
          <a:prstGeom prst="rect">
            <a:avLst/>
          </a:prstGeom>
        </p:spPr>
        <p:txBody>
          <a:bodyPr wrap="square">
            <a:spAutoFit/>
          </a:bodyPr>
          <a:lstStyle/>
          <a:p>
            <a:pPr algn="ctr"/>
            <a:r>
              <a:rPr lang="en-US" sz="1200" i="1" dirty="0">
                <a:latin typeface="Arial" charset="0"/>
                <a:ea typeface="Arial" charset="0"/>
                <a:cs typeface="Arial" charset="0"/>
              </a:rPr>
              <a:t>Nguyen, T.H., </a:t>
            </a:r>
            <a:r>
              <a:rPr lang="en-US" sz="1200" i="1" dirty="0" err="1">
                <a:latin typeface="Arial" charset="0"/>
                <a:ea typeface="Arial" charset="0"/>
                <a:cs typeface="Arial" charset="0"/>
              </a:rPr>
              <a:t>Grishman</a:t>
            </a:r>
            <a:r>
              <a:rPr lang="en-US" sz="1200" i="1" dirty="0">
                <a:latin typeface="Arial" charset="0"/>
                <a:ea typeface="Arial" charset="0"/>
                <a:cs typeface="Arial" charset="0"/>
              </a:rPr>
              <a:t>, R. “Relation extraction: Perspective from convolutional neural networks.” VS@ HLT-NAACL. (2015)</a:t>
            </a:r>
          </a:p>
        </p:txBody>
      </p:sp>
    </p:spTree>
    <p:extLst>
      <p:ext uri="{BB962C8B-B14F-4D97-AF65-F5344CB8AC3E}">
        <p14:creationId xmlns:p14="http://schemas.microsoft.com/office/powerpoint/2010/main" xmlns="" val="20449737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Left</a:t>
              </a:r>
              <a:endParaRPr lang="en-US" sz="1400" dirty="0">
                <a:solidFill>
                  <a:schemeClr val="tx1"/>
                </a:solidFill>
              </a:endParaRP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Middle</a:t>
              </a:r>
              <a:endParaRPr lang="en-US" sz="1400" dirty="0">
                <a:solidFill>
                  <a:schemeClr val="tx1"/>
                </a:solidFill>
              </a:endParaRP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Right</a:t>
              </a:r>
              <a:endParaRPr lang="en-US" sz="1400" dirty="0">
                <a:solidFill>
                  <a:schemeClr val="tx1"/>
                </a:solidFill>
              </a:endParaRP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smtClean="0">
                  <a:solidFill>
                    <a:schemeClr val="accent1">
                      <a:lumMod val="75000"/>
                    </a:schemeClr>
                  </a:solidFill>
                </a:rPr>
                <a:t>OR</a:t>
              </a:r>
              <a:endParaRPr lang="en-US" sz="1400" b="1" dirty="0">
                <a:solidFill>
                  <a:schemeClr val="accent1">
                    <a:lumMod val="75000"/>
                  </a:schemeClr>
                </a:solidFill>
              </a:endParaRPr>
            </a:p>
          </p:txBody>
        </p:sp>
      </p:gr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Bi-GRU</a:t>
            </a:r>
            <a:endParaRPr lang="en-US" dirty="0"/>
          </a:p>
        </p:txBody>
      </p:sp>
      <p:sp>
        <p:nvSpPr>
          <p:cNvPr id="29" name="Rounded Rectangle 59"/>
          <p:cNvSpPr/>
          <p:nvPr/>
        </p:nvSpPr>
        <p:spPr>
          <a:xfrm>
            <a:off x="3682059" y="2713160"/>
            <a:ext cx="1945706" cy="381855"/>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Bi-GRU</a:t>
            </a:r>
            <a:endParaRPr lang="en-US" sz="1400" dirty="0">
              <a:solidFill>
                <a:schemeClr val="tx1"/>
              </a:solidFill>
            </a:endParaRPr>
          </a:p>
        </p:txBody>
      </p:sp>
      <p:cxnSp>
        <p:nvCxnSpPr>
          <p:cNvPr id="30" name="Elbow Connector 60"/>
          <p:cNvCxnSpPr>
            <a:stCxn id="5" idx="0"/>
          </p:cNvCxnSpPr>
          <p:nvPr/>
        </p:nvCxnSpPr>
        <p:spPr>
          <a:xfrm rot="5400000" flipH="1" flipV="1">
            <a:off x="3363280" y="2456308"/>
            <a:ext cx="459955" cy="222754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61"/>
          <p:cNvCxnSpPr>
            <a:stCxn id="7" idx="0"/>
          </p:cNvCxnSpPr>
          <p:nvPr/>
        </p:nvCxnSpPr>
        <p:spPr>
          <a:xfrm rot="16200000" flipV="1">
            <a:off x="5538706" y="2508424"/>
            <a:ext cx="459955" cy="2123313"/>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62"/>
          <p:cNvCxnSpPr>
            <a:stCxn id="6" idx="0"/>
            <a:endCxn id="29" idx="2"/>
          </p:cNvCxnSpPr>
          <p:nvPr/>
        </p:nvCxnSpPr>
        <p:spPr>
          <a:xfrm flipV="1">
            <a:off x="4654912" y="3095015"/>
            <a:ext cx="0" cy="705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ounded Rectangle 63"/>
          <p:cNvSpPr/>
          <p:nvPr/>
        </p:nvSpPr>
        <p:spPr>
          <a:xfrm>
            <a:off x="3682059" y="2073736"/>
            <a:ext cx="1945706" cy="49323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Attention or </a:t>
            </a:r>
          </a:p>
          <a:p>
            <a:pPr algn="ctr"/>
            <a:r>
              <a:rPr lang="en-US" sz="1400" dirty="0" smtClean="0">
                <a:solidFill>
                  <a:schemeClr val="tx1"/>
                </a:solidFill>
              </a:rPr>
              <a:t>Max Pooling</a:t>
            </a:r>
            <a:endParaRPr lang="en-US" sz="1400" dirty="0">
              <a:solidFill>
                <a:schemeClr val="tx1"/>
              </a:solidFill>
            </a:endParaRPr>
          </a:p>
        </p:txBody>
      </p:sp>
      <p:sp>
        <p:nvSpPr>
          <p:cNvPr id="44"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41" name="Ορθογώνιο 40"/>
          <p:cNvSpPr/>
          <p:nvPr/>
        </p:nvSpPr>
        <p:spPr>
          <a:xfrm>
            <a:off x="423080" y="6119939"/>
            <a:ext cx="8529851" cy="461665"/>
          </a:xfrm>
          <a:prstGeom prst="rect">
            <a:avLst/>
          </a:prstGeom>
        </p:spPr>
        <p:txBody>
          <a:bodyPr wrap="square">
            <a:spAutoFit/>
          </a:bodyPr>
          <a:lstStyle/>
          <a:p>
            <a:pPr algn="ctr"/>
            <a:r>
              <a:rPr lang="en-US" sz="1200" i="1" dirty="0">
                <a:latin typeface="Arial" charset="0"/>
                <a:ea typeface="Arial" charset="0"/>
                <a:cs typeface="Arial" charset="0"/>
              </a:rPr>
              <a:t>Zhang, D., Wang, D.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via recurrent neural network.” </a:t>
            </a:r>
            <a:r>
              <a:rPr lang="en-US" sz="1200" i="1" dirty="0" smtClean="0">
                <a:latin typeface="Arial" charset="0"/>
                <a:ea typeface="Arial" charset="0"/>
                <a:cs typeface="Arial" charset="0"/>
              </a:rPr>
              <a:t>-</a:t>
            </a:r>
            <a:r>
              <a:rPr lang="en-US" sz="1200" i="1" dirty="0" err="1" smtClean="0">
                <a:latin typeface="Arial" charset="0"/>
                <a:ea typeface="Arial" charset="0"/>
                <a:cs typeface="Arial" charset="0"/>
              </a:rPr>
              <a:t>arXiv</a:t>
            </a:r>
            <a:r>
              <a:rPr lang="en-US" sz="1200" i="1" dirty="0" smtClean="0">
                <a:latin typeface="Arial" charset="0"/>
                <a:ea typeface="Arial" charset="0"/>
                <a:cs typeface="Arial" charset="0"/>
              </a:rPr>
              <a:t> </a:t>
            </a:r>
            <a:r>
              <a:rPr lang="en-US" sz="1200" i="1" dirty="0">
                <a:latin typeface="Arial" charset="0"/>
                <a:ea typeface="Arial" charset="0"/>
                <a:cs typeface="Arial" charset="0"/>
              </a:rPr>
              <a:t>preprint arXiv:1508.01006 (2015)</a:t>
            </a:r>
          </a:p>
          <a:p>
            <a:pPr algn="ctr"/>
            <a:r>
              <a:rPr lang="en-US" sz="1200" i="1" dirty="0">
                <a:latin typeface="Arial" charset="0"/>
                <a:ea typeface="Arial" charset="0"/>
                <a:cs typeface="Arial" charset="0"/>
              </a:rPr>
              <a:t>Zhou, P. et al. “Attention-based bidirectional LSTM networks for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ACL (2016)</a:t>
            </a:r>
          </a:p>
        </p:txBody>
      </p:sp>
    </p:spTree>
    <p:extLst>
      <p:ext uri="{BB962C8B-B14F-4D97-AF65-F5344CB8AC3E}">
        <p14:creationId xmlns:p14="http://schemas.microsoft.com/office/powerpoint/2010/main" xmlns="" val="11815354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Distant Supervision</a:t>
            </a:r>
            <a:endParaRPr lang="en-US" dirty="0"/>
          </a:p>
        </p:txBody>
      </p:sp>
      <p:sp>
        <p:nvSpPr>
          <p:cNvPr id="7" name="Content Placeholder 2"/>
          <p:cNvSpPr>
            <a:spLocks noGrp="1"/>
          </p:cNvSpPr>
          <p:nvPr>
            <p:ph idx="1"/>
          </p:nvPr>
        </p:nvSpPr>
        <p:spPr>
          <a:xfrm>
            <a:off x="349627" y="1281634"/>
            <a:ext cx="8529131" cy="1998048"/>
          </a:xfrm>
        </p:spPr>
        <p:txBody>
          <a:bodyPr>
            <a:normAutofit/>
          </a:bodyPr>
          <a:lstStyle/>
          <a:p>
            <a:pPr marL="0" indent="0">
              <a:buNone/>
            </a:pPr>
            <a:r>
              <a:rPr lang="en-US" sz="1800" dirty="0">
                <a:solidFill>
                  <a:schemeClr val="tx1"/>
                </a:solidFill>
              </a:rPr>
              <a:t>C</a:t>
            </a:r>
            <a:r>
              <a:rPr lang="en-US" sz="1800" dirty="0" smtClean="0">
                <a:solidFill>
                  <a:schemeClr val="tx1"/>
                </a:solidFill>
              </a:rPr>
              <a:t>ircumvent </a:t>
            </a:r>
            <a:r>
              <a:rPr lang="en-US" sz="1800" dirty="0">
                <a:solidFill>
                  <a:schemeClr val="tx1"/>
                </a:solidFill>
              </a:rPr>
              <a:t>the </a:t>
            </a:r>
            <a:r>
              <a:rPr lang="en-US" sz="1800" b="1" dirty="0">
                <a:solidFill>
                  <a:schemeClr val="accent2"/>
                </a:solidFill>
              </a:rPr>
              <a:t>annotation</a:t>
            </a:r>
            <a:r>
              <a:rPr lang="en-US" sz="1800" dirty="0">
                <a:solidFill>
                  <a:schemeClr val="tx1"/>
                </a:solidFill>
              </a:rPr>
              <a:t> </a:t>
            </a:r>
            <a:r>
              <a:rPr lang="en-US" sz="1800" dirty="0" smtClean="0">
                <a:solidFill>
                  <a:schemeClr val="tx1"/>
                </a:solidFill>
              </a:rPr>
              <a:t>problem </a:t>
            </a:r>
            <a:r>
              <a:rPr lang="mr-IN" sz="1800" dirty="0" smtClean="0">
                <a:solidFill>
                  <a:schemeClr val="tx1"/>
                </a:solidFill>
              </a:rPr>
              <a:t>–</a:t>
            </a:r>
            <a:r>
              <a:rPr lang="en-US" sz="1800" dirty="0" smtClean="0">
                <a:solidFill>
                  <a:schemeClr val="tx1"/>
                </a:solidFill>
              </a:rPr>
              <a:t> create large dataset</a:t>
            </a:r>
          </a:p>
          <a:p>
            <a:pPr marL="0" indent="0">
              <a:buNone/>
            </a:pPr>
            <a:r>
              <a:rPr lang="en-US" sz="1800" dirty="0">
                <a:solidFill>
                  <a:schemeClr val="tx1"/>
                </a:solidFill>
              </a:rPr>
              <a:t>E</a:t>
            </a:r>
            <a:r>
              <a:rPr lang="en-US" sz="1800" dirty="0" smtClean="0">
                <a:solidFill>
                  <a:schemeClr val="tx1"/>
                </a:solidFill>
              </a:rPr>
              <a:t>xploit </a:t>
            </a:r>
            <a:r>
              <a:rPr lang="en-US" sz="1800" dirty="0">
                <a:solidFill>
                  <a:schemeClr val="tx1"/>
                </a:solidFill>
              </a:rPr>
              <a:t>large </a:t>
            </a:r>
            <a:r>
              <a:rPr lang="en-US" sz="1800" dirty="0" smtClean="0">
                <a:solidFill>
                  <a:schemeClr val="tx1"/>
                </a:solidFill>
              </a:rPr>
              <a:t>knowledge bases </a:t>
            </a:r>
            <a:r>
              <a:rPr lang="en-US" sz="1800" dirty="0">
                <a:solidFill>
                  <a:schemeClr val="tx1"/>
                </a:solidFill>
              </a:rPr>
              <a:t>to </a:t>
            </a:r>
            <a:r>
              <a:rPr lang="en-US" sz="1800" b="1" dirty="0">
                <a:solidFill>
                  <a:schemeClr val="accent2"/>
                </a:solidFill>
              </a:rPr>
              <a:t>automatically label </a:t>
            </a:r>
            <a:r>
              <a:rPr lang="en-US" sz="1800" dirty="0">
                <a:solidFill>
                  <a:schemeClr val="tx1"/>
                </a:solidFill>
              </a:rPr>
              <a:t>entities </a:t>
            </a:r>
            <a:r>
              <a:rPr lang="en-US" sz="1800" dirty="0" smtClean="0">
                <a:solidFill>
                  <a:schemeClr val="tx1"/>
                </a:solidFill>
              </a:rPr>
              <a:t>and their relations in </a:t>
            </a:r>
            <a:r>
              <a:rPr lang="en-US" sz="1800" dirty="0">
                <a:solidFill>
                  <a:schemeClr val="tx1"/>
                </a:solidFill>
              </a:rPr>
              <a:t>text </a:t>
            </a:r>
          </a:p>
          <a:p>
            <a:pPr marL="0" indent="0">
              <a:buNone/>
            </a:pPr>
            <a:endParaRPr lang="en-US" sz="1200" dirty="0">
              <a:solidFill>
                <a:schemeClr val="tx1"/>
              </a:solidFill>
            </a:endParaRPr>
          </a:p>
          <a:p>
            <a:pPr marL="0" indent="0">
              <a:buNone/>
            </a:pPr>
            <a:r>
              <a:rPr lang="en-US" sz="1800" b="1" dirty="0" smtClean="0">
                <a:solidFill>
                  <a:schemeClr val="accent2"/>
                </a:solidFill>
              </a:rPr>
              <a:t>Assumption:  </a:t>
            </a:r>
          </a:p>
          <a:p>
            <a:pPr marL="0" indent="0">
              <a:buNone/>
            </a:pPr>
            <a:r>
              <a:rPr lang="en-US" sz="1800" dirty="0" smtClean="0">
                <a:solidFill>
                  <a:schemeClr val="tx1"/>
                </a:solidFill>
              </a:rPr>
              <a:t>when </a:t>
            </a:r>
            <a:r>
              <a:rPr lang="en-US" sz="1800" dirty="0">
                <a:solidFill>
                  <a:schemeClr val="tx1"/>
                </a:solidFill>
              </a:rPr>
              <a:t>two entities co-occur in </a:t>
            </a:r>
            <a:r>
              <a:rPr lang="en-US" sz="1800" dirty="0" smtClean="0">
                <a:solidFill>
                  <a:schemeClr val="tx1"/>
                </a:solidFill>
              </a:rPr>
              <a:t>a sentence, </a:t>
            </a:r>
            <a:r>
              <a:rPr lang="en-US" sz="1800" dirty="0">
                <a:solidFill>
                  <a:schemeClr val="tx1"/>
                </a:solidFill>
              </a:rPr>
              <a:t>a certain </a:t>
            </a:r>
            <a:r>
              <a:rPr lang="en-US" sz="1800" dirty="0" smtClean="0">
                <a:solidFill>
                  <a:schemeClr val="tx1"/>
                </a:solidFill>
              </a:rPr>
              <a:t>relation is expressed</a:t>
            </a:r>
            <a:endParaRPr lang="en-US" sz="1800" dirty="0">
              <a:solidFill>
                <a:schemeClr val="tx1"/>
              </a:solidFill>
            </a:endParaRPr>
          </a:p>
        </p:txBody>
      </p:sp>
      <p:graphicFrame>
        <p:nvGraphicFramePr>
          <p:cNvPr id="8" name="Table 4"/>
          <p:cNvGraphicFramePr>
            <a:graphicFrameLocks noGrp="1"/>
          </p:cNvGraphicFramePr>
          <p:nvPr>
            <p:extLst>
              <p:ext uri="{D42A27DB-BD31-4B8C-83A1-F6EECF244321}">
                <p14:modId xmlns:p14="http://schemas.microsoft.com/office/powerpoint/2010/main" xmlns="" val="1926029904"/>
              </p:ext>
            </p:extLst>
          </p:nvPr>
        </p:nvGraphicFramePr>
        <p:xfrm>
          <a:off x="349627" y="3503622"/>
          <a:ext cx="4027586" cy="1737360"/>
        </p:xfrm>
        <a:graphic>
          <a:graphicData uri="http://schemas.openxmlformats.org/drawingml/2006/table">
            <a:tbl>
              <a:tblPr firstRow="1" bandRow="1">
                <a:tableStyleId>{1FECB4D8-DB02-4DC6-A0A2-4F2EBAE1DC90}</a:tableStyleId>
              </a:tblPr>
              <a:tblGrid>
                <a:gridCol w="1410547">
                  <a:extLst>
                    <a:ext uri="{9D8B030D-6E8A-4147-A177-3AD203B41FA5}">
                      <a16:colId xmlns:a16="http://schemas.microsoft.com/office/drawing/2014/main" xmlns="" val="20000"/>
                    </a:ext>
                  </a:extLst>
                </a:gridCol>
                <a:gridCol w="1433599">
                  <a:extLst>
                    <a:ext uri="{9D8B030D-6E8A-4147-A177-3AD203B41FA5}">
                      <a16:colId xmlns:a16="http://schemas.microsoft.com/office/drawing/2014/main" xmlns="" val="20001"/>
                    </a:ext>
                  </a:extLst>
                </a:gridCol>
                <a:gridCol w="1183440">
                  <a:extLst>
                    <a:ext uri="{9D8B030D-6E8A-4147-A177-3AD203B41FA5}">
                      <a16:colId xmlns:a16="http://schemas.microsoft.com/office/drawing/2014/main" xmlns="" val="20002"/>
                    </a:ext>
                  </a:extLst>
                </a:gridCol>
              </a:tblGrid>
              <a:tr h="278130">
                <a:tc>
                  <a:txBody>
                    <a:bodyPr/>
                    <a:lstStyle/>
                    <a:p>
                      <a:pPr algn="ctr"/>
                      <a:r>
                        <a:rPr lang="en-US" sz="1600" dirty="0" smtClean="0"/>
                        <a:t>Relation</a:t>
                      </a:r>
                      <a:endParaRPr lang="en-US" sz="1600" dirty="0"/>
                    </a:p>
                  </a:txBody>
                  <a:tcPr marL="68580" marR="68580" marT="34290" marB="34290"/>
                </a:tc>
                <a:tc>
                  <a:txBody>
                    <a:bodyPr/>
                    <a:lstStyle/>
                    <a:p>
                      <a:pPr algn="ctr"/>
                      <a:r>
                        <a:rPr lang="en-US" sz="1600" dirty="0" smtClean="0"/>
                        <a:t>Entity 1 </a:t>
                      </a:r>
                      <a:endParaRPr lang="en-US" sz="1600" dirty="0"/>
                    </a:p>
                  </a:txBody>
                  <a:tcPr marL="68580" marR="68580" marT="34290" marB="34290"/>
                </a:tc>
                <a:tc>
                  <a:txBody>
                    <a:bodyPr/>
                    <a:lstStyle/>
                    <a:p>
                      <a:pPr algn="ctr"/>
                      <a:r>
                        <a:rPr lang="en-US" sz="1600" dirty="0" smtClean="0"/>
                        <a:t>Entity 2</a:t>
                      </a:r>
                      <a:endParaRPr lang="en-US" sz="1600" dirty="0"/>
                    </a:p>
                  </a:txBody>
                  <a:tcPr marL="68580" marR="68580" marT="34290" marB="34290"/>
                </a:tc>
                <a:extLst>
                  <a:ext uri="{0D108BD9-81ED-4DB2-BD59-A6C34878D82A}">
                    <a16:rowId xmlns:a16="http://schemas.microsoft.com/office/drawing/2014/main" xmlns="" val="10000"/>
                  </a:ext>
                </a:extLst>
              </a:tr>
              <a:tr h="480060">
                <a:tc>
                  <a:txBody>
                    <a:bodyPr/>
                    <a:lstStyle/>
                    <a:p>
                      <a:pPr algn="ctr"/>
                      <a:r>
                        <a:rPr lang="en-US" sz="1600" dirty="0" smtClean="0"/>
                        <a:t>place of birth</a:t>
                      </a:r>
                      <a:endParaRPr lang="en-US" sz="1600" dirty="0"/>
                    </a:p>
                  </a:txBody>
                  <a:tcPr marL="68580" marR="68580" marT="34290" marB="34290"/>
                </a:tc>
                <a:tc>
                  <a:txBody>
                    <a:bodyPr/>
                    <a:lstStyle/>
                    <a:p>
                      <a:pPr algn="ctr"/>
                      <a:r>
                        <a:rPr lang="en-US" sz="1600" b="1" dirty="0" smtClean="0">
                          <a:solidFill>
                            <a:srgbClr val="000090"/>
                          </a:solidFill>
                        </a:rPr>
                        <a:t>Michael</a:t>
                      </a:r>
                      <a:r>
                        <a:rPr lang="en-US" sz="1600" b="1" baseline="0" dirty="0" smtClean="0">
                          <a:solidFill>
                            <a:srgbClr val="000090"/>
                          </a:solidFill>
                        </a:rPr>
                        <a:t> Jackson</a:t>
                      </a:r>
                      <a:endParaRPr lang="en-US" sz="1600" b="1" dirty="0">
                        <a:solidFill>
                          <a:srgbClr val="000090"/>
                        </a:solidFill>
                      </a:endParaRPr>
                    </a:p>
                  </a:txBody>
                  <a:tcPr marL="68580" marR="68580" marT="34290" marB="34290"/>
                </a:tc>
                <a:tc>
                  <a:txBody>
                    <a:bodyPr/>
                    <a:lstStyle/>
                    <a:p>
                      <a:pPr algn="ctr"/>
                      <a:r>
                        <a:rPr lang="en-US" sz="1600" b="1" dirty="0" smtClean="0">
                          <a:solidFill>
                            <a:srgbClr val="660066"/>
                          </a:solidFill>
                        </a:rPr>
                        <a:t>Gary</a:t>
                      </a:r>
                      <a:endParaRPr lang="en-US" sz="1600" b="1" dirty="0">
                        <a:solidFill>
                          <a:srgbClr val="660066"/>
                        </a:solidFill>
                      </a:endParaRPr>
                    </a:p>
                  </a:txBody>
                  <a:tcPr marL="68580" marR="68580" marT="34290" marB="34290"/>
                </a:tc>
                <a:extLst>
                  <a:ext uri="{0D108BD9-81ED-4DB2-BD59-A6C34878D82A}">
                    <a16:rowId xmlns:a16="http://schemas.microsoft.com/office/drawing/2014/main" xmlns="" val="1000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place of birth</a:t>
                      </a:r>
                    </a:p>
                  </a:txBody>
                  <a:tcPr marL="68580" marR="68580" marT="34290" marB="34290"/>
                </a:tc>
                <a:tc>
                  <a:txBody>
                    <a:bodyPr/>
                    <a:lstStyle/>
                    <a:p>
                      <a:pPr algn="ctr"/>
                      <a:r>
                        <a:rPr lang="en-US" sz="1600" b="1" dirty="0" smtClean="0">
                          <a:solidFill>
                            <a:srgbClr val="000090"/>
                          </a:solidFill>
                        </a:rPr>
                        <a:t>Barack</a:t>
                      </a:r>
                      <a:r>
                        <a:rPr lang="en-US" sz="1600" b="1" baseline="0" dirty="0" smtClean="0">
                          <a:solidFill>
                            <a:srgbClr val="000090"/>
                          </a:solidFill>
                        </a:rPr>
                        <a:t> Obama</a:t>
                      </a:r>
                      <a:endParaRPr lang="en-US" sz="1600" b="1" dirty="0">
                        <a:solidFill>
                          <a:srgbClr val="000090"/>
                        </a:solidFill>
                      </a:endParaRPr>
                    </a:p>
                  </a:txBody>
                  <a:tcPr marL="68580" marR="68580" marT="34290" marB="34290"/>
                </a:tc>
                <a:tc>
                  <a:txBody>
                    <a:bodyPr/>
                    <a:lstStyle/>
                    <a:p>
                      <a:pPr algn="ctr"/>
                      <a:r>
                        <a:rPr lang="en-US" sz="1600" b="1" dirty="0" smtClean="0">
                          <a:solidFill>
                            <a:srgbClr val="660066"/>
                          </a:solidFill>
                        </a:rPr>
                        <a:t>Hawaii</a:t>
                      </a:r>
                      <a:endParaRPr lang="en-US" sz="1600" b="1" dirty="0">
                        <a:solidFill>
                          <a:srgbClr val="660066"/>
                        </a:solidFill>
                      </a:endParaRPr>
                    </a:p>
                  </a:txBody>
                  <a:tcPr marL="68580" marR="68580" marT="34290" marB="34290"/>
                </a:tc>
                <a:extLst>
                  <a:ext uri="{0D108BD9-81ED-4DB2-BD59-A6C34878D82A}">
                    <a16:rowId xmlns:a16="http://schemas.microsoft.com/office/drawing/2014/main" xmlns="" val="10002"/>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a:t>
                      </a:r>
                    </a:p>
                  </a:txBody>
                  <a:tcPr marL="68580" marR="68580" marT="34290" marB="34290"/>
                </a:tc>
                <a:tc>
                  <a:txBody>
                    <a:bodyPr/>
                    <a:lstStyle/>
                    <a:p>
                      <a:pPr algn="ctr"/>
                      <a:r>
                        <a:rPr lang="en-US" sz="1600" dirty="0" smtClean="0"/>
                        <a:t>…</a:t>
                      </a:r>
                      <a:endParaRPr lang="en-US" sz="1600" dirty="0"/>
                    </a:p>
                  </a:txBody>
                  <a:tcPr marL="68580" marR="68580" marT="34290" marB="34290"/>
                </a:tc>
                <a:tc>
                  <a:txBody>
                    <a:bodyPr/>
                    <a:lstStyle/>
                    <a:p>
                      <a:pPr algn="ctr"/>
                      <a:r>
                        <a:rPr lang="en-US" sz="1600" dirty="0" smtClean="0"/>
                        <a:t>…</a:t>
                      </a:r>
                      <a:endParaRPr lang="en-US" sz="1600" dirty="0"/>
                    </a:p>
                  </a:txBody>
                  <a:tcPr marL="68580" marR="68580" marT="34290" marB="34290"/>
                </a:tc>
                <a:extLst>
                  <a:ext uri="{0D108BD9-81ED-4DB2-BD59-A6C34878D82A}">
                    <a16:rowId xmlns:a16="http://schemas.microsoft.com/office/drawing/2014/main" xmlns="" val="10003"/>
                  </a:ext>
                </a:extLst>
              </a:tr>
            </a:tbl>
          </a:graphicData>
        </a:graphic>
      </p:graphicFrame>
      <p:sp>
        <p:nvSpPr>
          <p:cNvPr id="9" name="TextBox 8"/>
          <p:cNvSpPr txBox="1"/>
          <p:nvPr/>
        </p:nvSpPr>
        <p:spPr>
          <a:xfrm>
            <a:off x="332306" y="3189224"/>
            <a:ext cx="1851789" cy="338554"/>
          </a:xfrm>
          <a:prstGeom prst="rect">
            <a:avLst/>
          </a:prstGeom>
          <a:noFill/>
        </p:spPr>
        <p:txBody>
          <a:bodyPr wrap="none" rtlCol="0">
            <a:spAutoFit/>
          </a:bodyPr>
          <a:lstStyle/>
          <a:p>
            <a:r>
              <a:rPr lang="en-US" sz="1600" dirty="0"/>
              <a:t>knowledge base</a:t>
            </a:r>
          </a:p>
        </p:txBody>
      </p:sp>
      <p:cxnSp>
        <p:nvCxnSpPr>
          <p:cNvPr id="10" name="Elbow Connector 11"/>
          <p:cNvCxnSpPr>
            <a:endCxn id="13" idx="2"/>
          </p:cNvCxnSpPr>
          <p:nvPr/>
        </p:nvCxnSpPr>
        <p:spPr>
          <a:xfrm flipV="1">
            <a:off x="4377213" y="4324375"/>
            <a:ext cx="2129018" cy="912584"/>
          </a:xfrm>
          <a:prstGeom prst="bentConnector2">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3"/>
          <p:cNvCxnSpPr>
            <a:endCxn id="13" idx="3"/>
          </p:cNvCxnSpPr>
          <p:nvPr/>
        </p:nvCxnSpPr>
        <p:spPr>
          <a:xfrm flipV="1">
            <a:off x="4377213" y="4076438"/>
            <a:ext cx="4065606" cy="1160521"/>
          </a:xfrm>
          <a:prstGeom prst="bentConnector3">
            <a:avLst>
              <a:gd name="adj1" fmla="val 105623"/>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22"/>
          <p:cNvSpPr/>
          <p:nvPr/>
        </p:nvSpPr>
        <p:spPr>
          <a:xfrm>
            <a:off x="4569643" y="3828500"/>
            <a:ext cx="3873176" cy="49587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p:nvSpPr>
        <p:spPr>
          <a:xfrm>
            <a:off x="4569643" y="3770376"/>
            <a:ext cx="3873176" cy="338554"/>
          </a:xfrm>
          <a:prstGeom prst="rect">
            <a:avLst/>
          </a:prstGeom>
          <a:noFill/>
          <a:ln>
            <a:noFill/>
          </a:ln>
        </p:spPr>
        <p:txBody>
          <a:bodyPr wrap="none" rtlCol="0">
            <a:spAutoFit/>
          </a:bodyPr>
          <a:lstStyle/>
          <a:p>
            <a:r>
              <a:rPr lang="en-US" sz="1600" b="1" dirty="0">
                <a:solidFill>
                  <a:srgbClr val="000090"/>
                </a:solidFill>
              </a:rPr>
              <a:t>Barack Obama </a:t>
            </a:r>
            <a:r>
              <a:rPr lang="en-US" sz="1600" dirty="0"/>
              <a:t>moved from </a:t>
            </a:r>
            <a:r>
              <a:rPr lang="en-US" sz="1600" b="1" dirty="0">
                <a:solidFill>
                  <a:srgbClr val="660066"/>
                </a:solidFill>
              </a:rPr>
              <a:t>Gary</a:t>
            </a:r>
            <a:r>
              <a:rPr lang="en-US" sz="1600" dirty="0">
                <a:solidFill>
                  <a:srgbClr val="000090"/>
                </a:solidFill>
              </a:rPr>
              <a:t> </a:t>
            </a:r>
            <a:r>
              <a:rPr lang="en-US" sz="1600" dirty="0"/>
              <a:t>….</a:t>
            </a:r>
          </a:p>
        </p:txBody>
      </p:sp>
      <p:sp>
        <p:nvSpPr>
          <p:cNvPr id="15" name="TextBox 14"/>
          <p:cNvSpPr txBox="1"/>
          <p:nvPr/>
        </p:nvSpPr>
        <p:spPr>
          <a:xfrm>
            <a:off x="4569643" y="3551500"/>
            <a:ext cx="553357" cy="338554"/>
          </a:xfrm>
          <a:prstGeom prst="rect">
            <a:avLst/>
          </a:prstGeom>
          <a:noFill/>
        </p:spPr>
        <p:txBody>
          <a:bodyPr wrap="none" rtlCol="0">
            <a:spAutoFit/>
          </a:bodyPr>
          <a:lstStyle/>
          <a:p>
            <a:r>
              <a:rPr lang="en-US" sz="1600" dirty="0"/>
              <a:t>text</a:t>
            </a:r>
          </a:p>
        </p:txBody>
      </p:sp>
      <p:sp>
        <p:nvSpPr>
          <p:cNvPr id="16" name="Rectangle 15"/>
          <p:cNvSpPr/>
          <p:nvPr/>
        </p:nvSpPr>
        <p:spPr>
          <a:xfrm>
            <a:off x="4569643" y="4047375"/>
            <a:ext cx="3728196" cy="338554"/>
          </a:xfrm>
          <a:prstGeom prst="rect">
            <a:avLst/>
          </a:prstGeom>
        </p:spPr>
        <p:txBody>
          <a:bodyPr wrap="square">
            <a:spAutoFit/>
          </a:bodyPr>
          <a:lstStyle/>
          <a:p>
            <a:r>
              <a:rPr lang="en-US" sz="1600" b="1" dirty="0">
                <a:solidFill>
                  <a:srgbClr val="000090"/>
                </a:solidFill>
              </a:rPr>
              <a:t>Michael Jackson </a:t>
            </a:r>
            <a:r>
              <a:rPr lang="en-US" sz="1600"/>
              <a:t>met </a:t>
            </a:r>
            <a:r>
              <a:rPr lang="en-US" sz="1600" smtClean="0"/>
              <a:t>… in </a:t>
            </a:r>
            <a:r>
              <a:rPr lang="en-US" sz="1600" b="1" dirty="0">
                <a:solidFill>
                  <a:srgbClr val="660066"/>
                </a:solidFill>
              </a:rPr>
              <a:t>Hawaii</a:t>
            </a:r>
          </a:p>
        </p:txBody>
      </p:sp>
      <p:sp>
        <p:nvSpPr>
          <p:cNvPr id="17" name="TextBox 16"/>
          <p:cNvSpPr txBox="1"/>
          <p:nvPr/>
        </p:nvSpPr>
        <p:spPr>
          <a:xfrm>
            <a:off x="6810798" y="4789468"/>
            <a:ext cx="1594001" cy="338554"/>
          </a:xfrm>
          <a:prstGeom prst="rect">
            <a:avLst/>
          </a:prstGeom>
          <a:noFill/>
          <a:ln>
            <a:solidFill>
              <a:schemeClr val="bg2">
                <a:lumMod val="25000"/>
              </a:schemeClr>
            </a:solidFill>
          </a:ln>
        </p:spPr>
        <p:txBody>
          <a:bodyPr wrap="square" rtlCol="0">
            <a:spAutoFit/>
          </a:bodyPr>
          <a:lstStyle/>
          <a:p>
            <a:pPr algn="ctr"/>
            <a:r>
              <a:rPr lang="en-US" sz="1600" b="1" dirty="0"/>
              <a:t>place of birth</a:t>
            </a:r>
          </a:p>
        </p:txBody>
      </p:sp>
      <p:sp>
        <p:nvSpPr>
          <p:cNvPr id="20" name="Rectangle 26"/>
          <p:cNvSpPr/>
          <p:nvPr/>
        </p:nvSpPr>
        <p:spPr>
          <a:xfrm>
            <a:off x="257573" y="5593115"/>
            <a:ext cx="8713238" cy="646331"/>
          </a:xfrm>
          <a:prstGeom prst="rect">
            <a:avLst/>
          </a:prstGeom>
        </p:spPr>
        <p:txBody>
          <a:bodyPr wrap="square">
            <a:spAutoFit/>
          </a:bodyPr>
          <a:lstStyle/>
          <a:p>
            <a:r>
              <a:rPr lang="en-US" dirty="0"/>
              <a:t>For many ambiguous relations, mere co-occurrence does not guarantee the existence of the relation </a:t>
            </a:r>
            <a:r>
              <a:rPr lang="en-US" dirty="0" smtClean="0"/>
              <a:t> </a:t>
            </a:r>
            <a:r>
              <a:rPr lang="en-US" dirty="0" smtClean="0">
                <a:sym typeface="Wingdings"/>
              </a:rPr>
              <a:t> </a:t>
            </a:r>
            <a:r>
              <a:rPr lang="en-US" dirty="0" smtClean="0"/>
              <a:t>Distant </a:t>
            </a:r>
            <a:r>
              <a:rPr lang="en-US" dirty="0"/>
              <a:t>supervision produces </a:t>
            </a:r>
            <a:r>
              <a:rPr lang="en-US" dirty="0">
                <a:solidFill>
                  <a:srgbClr val="FF0000"/>
                </a:solidFill>
              </a:rPr>
              <a:t>false positives</a:t>
            </a:r>
          </a:p>
        </p:txBody>
      </p:sp>
    </p:spTree>
    <p:extLst>
      <p:ext uri="{BB962C8B-B14F-4D97-AF65-F5344CB8AC3E}">
        <p14:creationId xmlns:p14="http://schemas.microsoft.com/office/powerpoint/2010/main" xmlns="" val="3825883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a:t>
            </a:r>
            <a:r>
              <a:rPr lang="en-US" dirty="0"/>
              <a:t>over Instances </a:t>
            </a:r>
          </a:p>
        </p:txBody>
      </p:sp>
      <p:sp>
        <p:nvSpPr>
          <p:cNvPr id="3" name="Ορθογώνιο 2"/>
          <p:cNvSpPr/>
          <p:nvPr/>
        </p:nvSpPr>
        <p:spPr>
          <a:xfrm>
            <a:off x="341194" y="5965799"/>
            <a:ext cx="6892119" cy="276999"/>
          </a:xfrm>
          <a:prstGeom prst="rect">
            <a:avLst/>
          </a:prstGeom>
        </p:spPr>
        <p:txBody>
          <a:bodyPr wrap="square">
            <a:spAutoFit/>
          </a:bodyPr>
          <a:lstStyle/>
          <a:p>
            <a:r>
              <a:rPr lang="en-US" sz="1200" i="1" dirty="0" smtClean="0">
                <a:solidFill>
                  <a:srgbClr val="24292E"/>
                </a:solidFill>
                <a:latin typeface="-apple-system" charset="0"/>
              </a:rPr>
              <a:t>Lin </a:t>
            </a:r>
            <a:r>
              <a:rPr lang="en-US" sz="1200" i="1" dirty="0">
                <a:solidFill>
                  <a:srgbClr val="24292E"/>
                </a:solidFill>
                <a:latin typeface="-apple-system" charset="0"/>
              </a:rPr>
              <a:t>et </a:t>
            </a:r>
            <a:r>
              <a:rPr lang="en-US" sz="1200" i="1" dirty="0" smtClean="0">
                <a:solidFill>
                  <a:srgbClr val="24292E"/>
                </a:solidFill>
                <a:latin typeface="-apple-system" charset="0"/>
              </a:rPr>
              <a:t>al. “Neural </a:t>
            </a:r>
            <a:r>
              <a:rPr lang="en-US" sz="1200" i="1" dirty="0">
                <a:solidFill>
                  <a:srgbClr val="24292E"/>
                </a:solidFill>
                <a:latin typeface="-apple-system" charset="0"/>
              </a:rPr>
              <a:t>Relation Extraction with Selective Attention over </a:t>
            </a:r>
            <a:r>
              <a:rPr lang="en-US" sz="1200" i="1" dirty="0" smtClean="0">
                <a:solidFill>
                  <a:srgbClr val="24292E"/>
                </a:solidFill>
                <a:latin typeface="-apple-system" charset="0"/>
              </a:rPr>
              <a:t>Instances” ACL (2016) </a:t>
            </a:r>
            <a:r>
              <a:rPr lang="en-US" sz="1200" i="1" dirty="0" smtClean="0">
                <a:solidFill>
                  <a:srgbClr val="24292E"/>
                </a:solidFill>
                <a:latin typeface="-apple-system" charset="0"/>
                <a:hlinkClick r:id="rId3"/>
              </a:rPr>
              <a:t>[code]</a:t>
            </a:r>
            <a:endParaRPr lang="el-GR" sz="1200" i="1" dirty="0"/>
          </a:p>
        </p:txBody>
      </p:sp>
      <p:pic>
        <p:nvPicPr>
          <p:cNvPr id="4" name="Εικόνα 3"/>
          <p:cNvPicPr>
            <a:picLocks noChangeAspect="1"/>
          </p:cNvPicPr>
          <p:nvPr/>
        </p:nvPicPr>
        <p:blipFill>
          <a:blip r:embed="rId4"/>
          <a:stretch>
            <a:fillRect/>
          </a:stretch>
        </p:blipFill>
        <p:spPr>
          <a:xfrm>
            <a:off x="341194" y="1245832"/>
            <a:ext cx="4533900" cy="4584700"/>
          </a:xfrm>
          <a:prstGeom prst="rect">
            <a:avLst/>
          </a:prstGeom>
        </p:spPr>
      </p:pic>
      <p:sp>
        <p:nvSpPr>
          <p:cNvPr id="5" name="TextBox 4"/>
          <p:cNvSpPr txBox="1"/>
          <p:nvPr/>
        </p:nvSpPr>
        <p:spPr>
          <a:xfrm>
            <a:off x="4990299" y="5015780"/>
            <a:ext cx="4153701" cy="923330"/>
          </a:xfrm>
          <a:prstGeom prst="rect">
            <a:avLst/>
          </a:prstGeom>
          <a:noFill/>
        </p:spPr>
        <p:txBody>
          <a:bodyPr wrap="none" rtlCol="0">
            <a:spAutoFit/>
          </a:bodyPr>
          <a:lstStyle/>
          <a:p>
            <a:r>
              <a:rPr lang="en-US" dirty="0" smtClean="0"/>
              <a:t>x</a:t>
            </a:r>
            <a:r>
              <a:rPr lang="en-US" baseline="-25000" dirty="0" smtClean="0"/>
              <a:t>i </a:t>
            </a:r>
            <a:r>
              <a:rPr lang="en-US" dirty="0"/>
              <a:t>sentence for an entity </a:t>
            </a:r>
            <a:r>
              <a:rPr lang="en-US" dirty="0" smtClean="0"/>
              <a:t>pair (</a:t>
            </a:r>
            <a:r>
              <a:rPr lang="en-US" dirty="0"/>
              <a:t>e</a:t>
            </a:r>
            <a:r>
              <a:rPr lang="en-US" baseline="-25000" dirty="0"/>
              <a:t>1</a:t>
            </a:r>
            <a:r>
              <a:rPr lang="en-US" dirty="0"/>
              <a:t>,e</a:t>
            </a:r>
            <a:r>
              <a:rPr lang="en-US" baseline="-25000" dirty="0"/>
              <a:t>2</a:t>
            </a:r>
            <a:r>
              <a:rPr lang="en-US" dirty="0"/>
              <a:t>)</a:t>
            </a:r>
            <a:endParaRPr lang="en-US" dirty="0" smtClean="0"/>
          </a:p>
          <a:p>
            <a:r>
              <a:rPr lang="en-US" dirty="0" smtClean="0"/>
              <a:t>n sentences for relation r(e</a:t>
            </a:r>
            <a:r>
              <a:rPr lang="en-US" baseline="-25000" dirty="0" smtClean="0"/>
              <a:t>1</a:t>
            </a:r>
            <a:r>
              <a:rPr lang="en-US" dirty="0" smtClean="0"/>
              <a:t>,e</a:t>
            </a:r>
            <a:r>
              <a:rPr lang="en-US" baseline="-25000" dirty="0" smtClean="0"/>
              <a:t>2</a:t>
            </a:r>
            <a:r>
              <a:rPr lang="en-US" dirty="0"/>
              <a:t>)</a:t>
            </a:r>
          </a:p>
          <a:p>
            <a:endParaRPr lang="el-GR" dirty="0"/>
          </a:p>
        </p:txBody>
      </p:sp>
      <p:sp>
        <p:nvSpPr>
          <p:cNvPr id="18" name="TextBox 17"/>
          <p:cNvSpPr txBox="1"/>
          <p:nvPr/>
        </p:nvSpPr>
        <p:spPr>
          <a:xfrm>
            <a:off x="4990298" y="3207034"/>
            <a:ext cx="4262883" cy="923330"/>
          </a:xfrm>
          <a:prstGeom prst="rect">
            <a:avLst/>
          </a:prstGeom>
          <a:noFill/>
        </p:spPr>
        <p:txBody>
          <a:bodyPr wrap="square" rtlCol="0">
            <a:spAutoFit/>
          </a:bodyPr>
          <a:lstStyle/>
          <a:p>
            <a:r>
              <a:rPr lang="en-US" b="1" smtClean="0"/>
              <a:t>x</a:t>
            </a:r>
            <a:r>
              <a:rPr lang="en-US" baseline="-25000" smtClean="0"/>
              <a:t>i </a:t>
            </a:r>
            <a:r>
              <a:rPr lang="en-US"/>
              <a:t>sentence </a:t>
            </a:r>
            <a:r>
              <a:rPr lang="en-US" smtClean="0"/>
              <a:t>vector representation</a:t>
            </a:r>
            <a:endParaRPr lang="en-US" dirty="0"/>
          </a:p>
          <a:p>
            <a:endParaRPr lang="en-US" dirty="0"/>
          </a:p>
          <a:p>
            <a:endParaRPr lang="el-GR" dirty="0"/>
          </a:p>
        </p:txBody>
      </p:sp>
      <p:sp>
        <p:nvSpPr>
          <p:cNvPr id="12" name="TextBox 11"/>
          <p:cNvSpPr txBox="1"/>
          <p:nvPr/>
        </p:nvSpPr>
        <p:spPr>
          <a:xfrm>
            <a:off x="3930555" y="2210328"/>
            <a:ext cx="5077031" cy="369332"/>
          </a:xfrm>
          <a:prstGeom prst="rect">
            <a:avLst/>
          </a:prstGeom>
          <a:noFill/>
        </p:spPr>
        <p:txBody>
          <a:bodyPr wrap="none" rtlCol="0">
            <a:spAutoFit/>
          </a:bodyPr>
          <a:lstStyle/>
          <a:p>
            <a:r>
              <a:rPr lang="en-US" dirty="0" err="1" smtClean="0"/>
              <a:t>a</a:t>
            </a:r>
            <a:r>
              <a:rPr lang="en-US" baseline="-25000" dirty="0" err="1" smtClean="0"/>
              <a:t>i</a:t>
            </a:r>
            <a:r>
              <a:rPr lang="en-US" baseline="-25000" dirty="0" smtClean="0"/>
              <a:t> </a:t>
            </a:r>
            <a:r>
              <a:rPr lang="en-US" dirty="0"/>
              <a:t>weight given by sentence-level attention </a:t>
            </a:r>
          </a:p>
        </p:txBody>
      </p:sp>
      <p:sp>
        <p:nvSpPr>
          <p:cNvPr id="19" name="TextBox 18"/>
          <p:cNvSpPr txBox="1"/>
          <p:nvPr/>
        </p:nvSpPr>
        <p:spPr>
          <a:xfrm>
            <a:off x="4728851" y="1355528"/>
            <a:ext cx="4278735" cy="646331"/>
          </a:xfrm>
          <a:prstGeom prst="rect">
            <a:avLst/>
          </a:prstGeom>
          <a:noFill/>
        </p:spPr>
        <p:txBody>
          <a:bodyPr wrap="none" rtlCol="0">
            <a:spAutoFit/>
          </a:bodyPr>
          <a:lstStyle/>
          <a:p>
            <a:r>
              <a:rPr lang="en-US" b="1" dirty="0" smtClean="0"/>
              <a:t>s</a:t>
            </a:r>
            <a:r>
              <a:rPr lang="en-US" dirty="0" smtClean="0"/>
              <a:t> representation </a:t>
            </a:r>
            <a:r>
              <a:rPr lang="en-US" dirty="0"/>
              <a:t>of the sentence set </a:t>
            </a:r>
          </a:p>
          <a:p>
            <a:endParaRPr lang="el-GR" dirty="0"/>
          </a:p>
        </p:txBody>
      </p:sp>
    </p:spTree>
    <p:extLst>
      <p:ext uri="{BB962C8B-B14F-4D97-AF65-F5344CB8AC3E}">
        <p14:creationId xmlns:p14="http://schemas.microsoft.com/office/powerpoint/2010/main" xmlns="" val="985764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338685" y="1752006"/>
            <a:ext cx="3418252" cy="1710248"/>
          </a:xfrm>
        </p:spPr>
        <p:txBody>
          <a:bodyPr>
            <a:noAutofit/>
          </a:bodyPr>
          <a:lstStyle/>
          <a:p>
            <a:pPr marL="0" indent="0">
              <a:buNone/>
            </a:pPr>
            <a:r>
              <a:rPr lang="en-US" sz="1800" b="1" dirty="0" smtClean="0">
                <a:solidFill>
                  <a:schemeClr val="accent2"/>
                </a:solidFill>
              </a:rPr>
              <a:t>NYT10 Dataset</a:t>
            </a:r>
          </a:p>
          <a:p>
            <a:pPr marL="0" indent="0">
              <a:buNone/>
            </a:pPr>
            <a:r>
              <a:rPr lang="en-US" sz="1800" dirty="0" smtClean="0"/>
              <a:t>Align </a:t>
            </a:r>
            <a:r>
              <a:rPr lang="en-US" sz="1800" dirty="0"/>
              <a:t>Freebase relations </a:t>
            </a:r>
            <a:r>
              <a:rPr lang="en-US" sz="1800" dirty="0" smtClean="0"/>
              <a:t>with New </a:t>
            </a:r>
            <a:r>
              <a:rPr lang="en-US" sz="1800" dirty="0"/>
              <a:t>York Times corpus (NYT</a:t>
            </a:r>
            <a:r>
              <a:rPr lang="en-US" sz="1800" dirty="0" smtClean="0"/>
              <a:t>) </a:t>
            </a:r>
            <a:endParaRPr lang="en-US" sz="1800" dirty="0"/>
          </a:p>
          <a:p>
            <a:pPr marL="0" indent="0">
              <a:buNone/>
            </a:pPr>
            <a:r>
              <a:rPr lang="en-US" sz="1800" dirty="0">
                <a:solidFill>
                  <a:schemeClr val="accent2"/>
                </a:solidFill>
              </a:rPr>
              <a:t>53 possible relationships </a:t>
            </a:r>
            <a:endParaRPr lang="en-US" sz="1800" dirty="0" smtClean="0">
              <a:solidFill>
                <a:schemeClr val="accent2"/>
              </a:solidFill>
            </a:endParaRPr>
          </a:p>
          <a:p>
            <a:pPr marL="0" indent="0">
              <a:buNone/>
            </a:pPr>
            <a:r>
              <a:rPr lang="en-US" sz="1800" dirty="0" smtClean="0">
                <a:solidFill>
                  <a:schemeClr val="tx1"/>
                </a:solidFill>
              </a:rPr>
              <a:t>+</a:t>
            </a:r>
            <a:r>
              <a:rPr lang="en-US" sz="1800" dirty="0" smtClean="0"/>
              <a:t>NA </a:t>
            </a:r>
            <a:r>
              <a:rPr lang="en-US" sz="1400" dirty="0" smtClean="0"/>
              <a:t>(no </a:t>
            </a:r>
            <a:r>
              <a:rPr lang="en-US" sz="1400" dirty="0"/>
              <a:t>relation </a:t>
            </a:r>
            <a:r>
              <a:rPr lang="en-US" sz="1400" dirty="0" smtClean="0"/>
              <a:t>between entities)</a:t>
            </a:r>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Sentence-level ATT results</a:t>
            </a:r>
            <a:endParaRPr lang="en-US" dirty="0"/>
          </a:p>
        </p:txBody>
      </p:sp>
      <p:pic>
        <p:nvPicPr>
          <p:cNvPr id="6" name="Εικόνα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15331" y="1742636"/>
            <a:ext cx="5198162" cy="3920899"/>
          </a:xfrm>
          <a:prstGeom prst="rect">
            <a:avLst/>
          </a:prstGeom>
        </p:spPr>
      </p:pic>
      <p:graphicFrame>
        <p:nvGraphicFramePr>
          <p:cNvPr id="5" name="Πίνακας 4"/>
          <p:cNvGraphicFramePr>
            <a:graphicFrameLocks noGrp="1"/>
          </p:cNvGraphicFramePr>
          <p:nvPr>
            <p:extLst>
              <p:ext uri="{D42A27DB-BD31-4B8C-83A1-F6EECF244321}">
                <p14:modId xmlns:p14="http://schemas.microsoft.com/office/powerpoint/2010/main" xmlns="" val="651799218"/>
              </p:ext>
            </p:extLst>
          </p:nvPr>
        </p:nvGraphicFramePr>
        <p:xfrm>
          <a:off x="272955" y="3703085"/>
          <a:ext cx="3425588" cy="1249680"/>
        </p:xfrm>
        <a:graphic>
          <a:graphicData uri="http://schemas.openxmlformats.org/drawingml/2006/table">
            <a:tbl>
              <a:tblPr firstRow="1" bandRow="1">
                <a:tableStyleId>{00A15C55-8517-42AA-B614-E9B94910E393}</a:tableStyleId>
              </a:tblPr>
              <a:tblGrid>
                <a:gridCol w="967200">
                  <a:extLst>
                    <a:ext uri="{9D8B030D-6E8A-4147-A177-3AD203B41FA5}">
                      <a16:colId xmlns:a16="http://schemas.microsoft.com/office/drawing/2014/main" xmlns="" val="20000"/>
                    </a:ext>
                  </a:extLst>
                </a:gridCol>
                <a:gridCol w="1257385">
                  <a:extLst>
                    <a:ext uri="{9D8B030D-6E8A-4147-A177-3AD203B41FA5}">
                      <a16:colId xmlns:a16="http://schemas.microsoft.com/office/drawing/2014/main" xmlns="" val="20001"/>
                    </a:ext>
                  </a:extLst>
                </a:gridCol>
                <a:gridCol w="1201003">
                  <a:extLst>
                    <a:ext uri="{9D8B030D-6E8A-4147-A177-3AD203B41FA5}">
                      <a16:colId xmlns:a16="http://schemas.microsoft.com/office/drawing/2014/main" xmlns="" val="20002"/>
                    </a:ext>
                  </a:extLst>
                </a:gridCol>
              </a:tblGrid>
              <a:tr h="455231">
                <a:tc>
                  <a:txBody>
                    <a:bodyPr/>
                    <a:lstStyle/>
                    <a:p>
                      <a:pPr algn="ctr"/>
                      <a:r>
                        <a:rPr lang="en-US" sz="1600" dirty="0" smtClean="0"/>
                        <a:t>Data</a:t>
                      </a:r>
                      <a:endParaRPr lang="el-GR" sz="1600" dirty="0"/>
                    </a:p>
                  </a:txBody>
                  <a:tcPr/>
                </a:tc>
                <a:tc>
                  <a:txBody>
                    <a:bodyPr/>
                    <a:lstStyle/>
                    <a:p>
                      <a:pPr algn="ctr"/>
                      <a:r>
                        <a:rPr lang="en-US" sz="1600" dirty="0" smtClean="0"/>
                        <a:t>sentences</a:t>
                      </a:r>
                      <a:endParaRPr lang="el-GR" sz="1600" dirty="0"/>
                    </a:p>
                  </a:txBody>
                  <a:tcPr/>
                </a:tc>
                <a:tc>
                  <a:txBody>
                    <a:bodyPr/>
                    <a:lstStyle/>
                    <a:p>
                      <a:pPr algn="ctr"/>
                      <a:r>
                        <a:rPr lang="en-US" sz="1600" dirty="0" smtClean="0"/>
                        <a:t>entity pairs </a:t>
                      </a:r>
                      <a:endParaRPr lang="el-GR" sz="1600" dirty="0"/>
                    </a:p>
                  </a:txBody>
                  <a:tcPr/>
                </a:tc>
                <a:extLst>
                  <a:ext uri="{0D108BD9-81ED-4DB2-BD59-A6C34878D82A}">
                    <a16:rowId xmlns:a16="http://schemas.microsoft.com/office/drawing/2014/main" xmlns="" val="10000"/>
                  </a:ext>
                </a:extLst>
              </a:tr>
              <a:tr h="263555">
                <a:tc>
                  <a:txBody>
                    <a:bodyPr/>
                    <a:lstStyle/>
                    <a:p>
                      <a:pPr algn="ctr"/>
                      <a:r>
                        <a:rPr lang="en-US" sz="1600" dirty="0" smtClean="0"/>
                        <a:t>Training</a:t>
                      </a:r>
                      <a:endParaRPr lang="el-GR" sz="1600" dirty="0"/>
                    </a:p>
                  </a:txBody>
                  <a:tcPr/>
                </a:tc>
                <a:tc>
                  <a:txBody>
                    <a:bodyPr/>
                    <a:lstStyle/>
                    <a:p>
                      <a:pPr algn="ctr"/>
                      <a:r>
                        <a:rPr lang="en-US" sz="1600" dirty="0" smtClean="0"/>
                        <a:t>522,611</a:t>
                      </a:r>
                      <a:endParaRPr lang="el-GR" sz="1600" dirty="0"/>
                    </a:p>
                  </a:txBody>
                  <a:tcPr/>
                </a:tc>
                <a:tc>
                  <a:txBody>
                    <a:bodyPr/>
                    <a:lstStyle/>
                    <a:p>
                      <a:pPr algn="ctr"/>
                      <a:r>
                        <a:rPr lang="en-US" sz="1600" dirty="0" smtClean="0"/>
                        <a:t>281,270</a:t>
                      </a:r>
                      <a:endParaRPr lang="el-GR" sz="1600" dirty="0"/>
                    </a:p>
                  </a:txBody>
                  <a:tcPr/>
                </a:tc>
                <a:extLst>
                  <a:ext uri="{0D108BD9-81ED-4DB2-BD59-A6C34878D82A}">
                    <a16:rowId xmlns:a16="http://schemas.microsoft.com/office/drawing/2014/main" xmlns="" val="10001"/>
                  </a:ext>
                </a:extLst>
              </a:tr>
              <a:tr h="263555">
                <a:tc>
                  <a:txBody>
                    <a:bodyPr/>
                    <a:lstStyle/>
                    <a:p>
                      <a:pPr algn="ctr"/>
                      <a:r>
                        <a:rPr lang="en-US" sz="1600" dirty="0" smtClean="0"/>
                        <a:t>Test</a:t>
                      </a:r>
                      <a:endParaRPr lang="el-GR" sz="1600" dirty="0"/>
                    </a:p>
                  </a:txBody>
                  <a:tcPr/>
                </a:tc>
                <a:tc>
                  <a:txBody>
                    <a:bodyPr/>
                    <a:lstStyle/>
                    <a:p>
                      <a:pPr algn="ctr"/>
                      <a:r>
                        <a:rPr lang="en-US" sz="1600" dirty="0" smtClean="0"/>
                        <a:t>172,448</a:t>
                      </a:r>
                      <a:endParaRPr lang="el-GR" sz="1600" dirty="0"/>
                    </a:p>
                  </a:txBody>
                  <a:tcPr/>
                </a:tc>
                <a:tc>
                  <a:txBody>
                    <a:bodyPr/>
                    <a:lstStyle/>
                    <a:p>
                      <a:pPr algn="ctr"/>
                      <a:r>
                        <a:rPr lang="en-US" sz="1600" dirty="0" smtClean="0"/>
                        <a:t>96,678</a:t>
                      </a:r>
                      <a:endParaRPr lang="el-GR" sz="1600" dirty="0"/>
                    </a:p>
                  </a:txBody>
                  <a:tcPr/>
                </a:tc>
                <a:extLst>
                  <a:ext uri="{0D108BD9-81ED-4DB2-BD59-A6C34878D82A}">
                    <a16:rowId xmlns:a16="http://schemas.microsoft.com/office/drawing/2014/main" xmlns="" val="10002"/>
                  </a:ext>
                </a:extLst>
              </a:tr>
            </a:tbl>
          </a:graphicData>
        </a:graphic>
      </p:graphicFrame>
      <p:sp>
        <p:nvSpPr>
          <p:cNvPr id="8" name="Ορθογώνιο 7"/>
          <p:cNvSpPr/>
          <p:nvPr/>
        </p:nvSpPr>
        <p:spPr>
          <a:xfrm>
            <a:off x="341194" y="5965799"/>
            <a:ext cx="6892119" cy="276999"/>
          </a:xfrm>
          <a:prstGeom prst="rect">
            <a:avLst/>
          </a:prstGeom>
        </p:spPr>
        <p:txBody>
          <a:bodyPr wrap="square">
            <a:spAutoFit/>
          </a:bodyPr>
          <a:lstStyle/>
          <a:p>
            <a:r>
              <a:rPr lang="en-US" sz="1200" i="1" dirty="0" smtClean="0">
                <a:solidFill>
                  <a:srgbClr val="24292E"/>
                </a:solidFill>
                <a:latin typeface="-apple-system" charset="0"/>
              </a:rPr>
              <a:t>Lin </a:t>
            </a:r>
            <a:r>
              <a:rPr lang="en-US" sz="1200" i="1" dirty="0">
                <a:solidFill>
                  <a:srgbClr val="24292E"/>
                </a:solidFill>
                <a:latin typeface="-apple-system" charset="0"/>
              </a:rPr>
              <a:t>et </a:t>
            </a:r>
            <a:r>
              <a:rPr lang="en-US" sz="1200" i="1" dirty="0" smtClean="0">
                <a:solidFill>
                  <a:srgbClr val="24292E"/>
                </a:solidFill>
                <a:latin typeface="-apple-system" charset="0"/>
              </a:rPr>
              <a:t>al. “Neural </a:t>
            </a:r>
            <a:r>
              <a:rPr lang="en-US" sz="1200" i="1" dirty="0">
                <a:solidFill>
                  <a:srgbClr val="24292E"/>
                </a:solidFill>
                <a:latin typeface="-apple-system" charset="0"/>
              </a:rPr>
              <a:t>Relation Extraction with Selective Attention over </a:t>
            </a:r>
            <a:r>
              <a:rPr lang="en-US" sz="1200" i="1" dirty="0" smtClean="0">
                <a:solidFill>
                  <a:srgbClr val="24292E"/>
                </a:solidFill>
                <a:latin typeface="-apple-system" charset="0"/>
              </a:rPr>
              <a:t>Instances” ACL (2016) </a:t>
            </a:r>
            <a:r>
              <a:rPr lang="en-US" sz="1200" i="1" dirty="0" smtClean="0">
                <a:solidFill>
                  <a:srgbClr val="24292E"/>
                </a:solidFill>
                <a:latin typeface="-apple-system" charset="0"/>
                <a:hlinkClick r:id="rId4"/>
              </a:rPr>
              <a:t>[code]</a:t>
            </a:r>
            <a:endParaRPr lang="el-GR" sz="1200" i="1" dirty="0"/>
          </a:p>
        </p:txBody>
      </p:sp>
    </p:spTree>
    <p:extLst>
      <p:ext uri="{BB962C8B-B14F-4D97-AF65-F5344CB8AC3E}">
        <p14:creationId xmlns:p14="http://schemas.microsoft.com/office/powerpoint/2010/main" xmlns="" val="14108824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84244" y="954501"/>
            <a:ext cx="8836926" cy="5903499"/>
          </a:xfrm>
        </p:spPr>
        <p:txBody>
          <a:bodyPr>
            <a:noAutofit/>
          </a:bodyPr>
          <a:lstStyle/>
          <a:p>
            <a:pPr>
              <a:buClr>
                <a:schemeClr val="tx1"/>
              </a:buClr>
              <a:buFont typeface="Wingdings" charset="2"/>
              <a:buChar char="q"/>
            </a:pPr>
            <a:r>
              <a:rPr lang="en-US" sz="1400" i="1" dirty="0" smtClean="0">
                <a:solidFill>
                  <a:srgbClr val="222222"/>
                </a:solidFill>
              </a:rPr>
              <a:t>Srivastava</a:t>
            </a:r>
            <a:r>
              <a:rPr lang="en-US" sz="1400" i="1" dirty="0">
                <a:solidFill>
                  <a:srgbClr val="222222"/>
                </a:solidFill>
              </a:rPr>
              <a:t>, </a:t>
            </a:r>
            <a:r>
              <a:rPr lang="en-US" sz="1400" i="1" dirty="0" err="1">
                <a:solidFill>
                  <a:srgbClr val="222222"/>
                </a:solidFill>
              </a:rPr>
              <a:t>Nitish</a:t>
            </a:r>
            <a:r>
              <a:rPr lang="en-US" sz="1400" i="1" dirty="0">
                <a:solidFill>
                  <a:srgbClr val="222222"/>
                </a:solidFill>
              </a:rPr>
              <a:t>, et al. </a:t>
            </a:r>
            <a:r>
              <a:rPr lang="en-US" sz="1400" i="1" dirty="0">
                <a:solidFill>
                  <a:srgbClr val="222222"/>
                </a:solidFill>
                <a:hlinkClick r:id="rId3"/>
              </a:rPr>
              <a:t>"</a:t>
            </a:r>
            <a:r>
              <a:rPr lang="en-US" sz="1400" b="1" i="1" dirty="0">
                <a:solidFill>
                  <a:srgbClr val="222222"/>
                </a:solidFill>
                <a:hlinkClick r:id="rId3"/>
              </a:rPr>
              <a:t>Dropout: a simple way to prevent neural networks from overfitting.</a:t>
            </a:r>
            <a:r>
              <a:rPr lang="en-US" sz="1400" i="1" dirty="0">
                <a:solidFill>
                  <a:srgbClr val="222222"/>
                </a:solidFill>
                <a:hlinkClick r:id="rId3"/>
              </a:rPr>
              <a:t>"</a:t>
            </a:r>
            <a:r>
              <a:rPr lang="en-US" sz="1400" i="1" dirty="0">
                <a:solidFill>
                  <a:srgbClr val="222222"/>
                </a:solidFill>
              </a:rPr>
              <a:t> Journal of machine learning research (2014</a:t>
            </a:r>
            <a:r>
              <a:rPr lang="en-US" sz="1400" i="1" dirty="0" smtClean="0">
                <a:solidFill>
                  <a:srgbClr val="222222"/>
                </a:solidFill>
              </a:rPr>
              <a:t>)</a:t>
            </a:r>
          </a:p>
          <a:p>
            <a:pPr>
              <a:buClr>
                <a:schemeClr val="tx1"/>
              </a:buClr>
              <a:buFont typeface="Wingdings" charset="2"/>
              <a:buChar char="q"/>
            </a:pPr>
            <a:r>
              <a:rPr lang="en-US" sz="1400" i="1" dirty="0" err="1">
                <a:solidFill>
                  <a:srgbClr val="222222"/>
                </a:solidFill>
              </a:rPr>
              <a:t>Bergstra</a:t>
            </a:r>
            <a:r>
              <a:rPr lang="en-US" sz="1400" i="1" dirty="0">
                <a:solidFill>
                  <a:srgbClr val="222222"/>
                </a:solidFill>
              </a:rPr>
              <a:t>, James, and </a:t>
            </a:r>
            <a:r>
              <a:rPr lang="en-US" sz="1400" i="1" dirty="0" err="1">
                <a:solidFill>
                  <a:srgbClr val="222222"/>
                </a:solidFill>
              </a:rPr>
              <a:t>Yoshua</a:t>
            </a:r>
            <a:r>
              <a:rPr lang="en-US" sz="1400" i="1" dirty="0">
                <a:solidFill>
                  <a:srgbClr val="222222"/>
                </a:solidFill>
              </a:rPr>
              <a:t> </a:t>
            </a:r>
            <a:r>
              <a:rPr lang="en-US" sz="1400" i="1" dirty="0" err="1">
                <a:solidFill>
                  <a:srgbClr val="222222"/>
                </a:solidFill>
              </a:rPr>
              <a:t>Bengio</a:t>
            </a:r>
            <a:r>
              <a:rPr lang="en-US" sz="1400" i="1" dirty="0">
                <a:solidFill>
                  <a:srgbClr val="222222"/>
                </a:solidFill>
              </a:rPr>
              <a:t>. "</a:t>
            </a:r>
            <a:r>
              <a:rPr lang="en-US" sz="1400" b="1" i="1" dirty="0">
                <a:solidFill>
                  <a:srgbClr val="222222"/>
                </a:solidFill>
                <a:hlinkClick r:id="rId4"/>
              </a:rPr>
              <a:t>Random search for hyper-parameter optimization.</a:t>
            </a:r>
            <a:r>
              <a:rPr lang="en-US" sz="1400" i="1" dirty="0">
                <a:solidFill>
                  <a:srgbClr val="222222"/>
                </a:solidFill>
              </a:rPr>
              <a:t>" Journal of Machine Learning Research, Feb (2012)</a:t>
            </a:r>
            <a:endParaRPr lang="el-GR" sz="1400" i="1" dirty="0"/>
          </a:p>
          <a:p>
            <a:pPr>
              <a:buClr>
                <a:schemeClr val="tx1"/>
              </a:buClr>
              <a:buFont typeface="Wingdings" charset="2"/>
              <a:buChar char="q"/>
            </a:pPr>
            <a:r>
              <a:rPr lang="en-US" sz="1400" i="1" dirty="0">
                <a:ea typeface="Arial" charset="0"/>
                <a:cs typeface="Arial" charset="0"/>
              </a:rPr>
              <a:t>Kim, Y. “</a:t>
            </a:r>
            <a:r>
              <a:rPr lang="en-US" sz="1400" b="1" i="1" dirty="0">
                <a:ea typeface="Arial" charset="0"/>
                <a:cs typeface="Arial" charset="0"/>
              </a:rPr>
              <a:t>Convolutional Neural Networks for Sentence Classification</a:t>
            </a:r>
            <a:r>
              <a:rPr lang="en-US" sz="1400" i="1" dirty="0">
                <a:ea typeface="Arial" charset="0"/>
                <a:cs typeface="Arial" charset="0"/>
              </a:rPr>
              <a:t>”, EMNLP (2014</a:t>
            </a:r>
            <a:r>
              <a:rPr lang="en-US" sz="1400" i="1" dirty="0" smtClean="0">
                <a:ea typeface="Arial" charset="0"/>
                <a:cs typeface="Arial" charset="0"/>
              </a:rPr>
              <a:t>)</a:t>
            </a:r>
            <a:endParaRPr lang="en-US" sz="1400" i="1" dirty="0" smtClean="0"/>
          </a:p>
          <a:p>
            <a:pPr>
              <a:buClr>
                <a:schemeClr val="tx1"/>
              </a:buClr>
              <a:buFont typeface="Wingdings" charset="2"/>
              <a:buChar char="q"/>
            </a:pPr>
            <a:r>
              <a:rPr lang="en-US" sz="1400" dirty="0" err="1"/>
              <a:t>Severyn</a:t>
            </a:r>
            <a:r>
              <a:rPr lang="en-US" sz="1400" dirty="0"/>
              <a:t>, </a:t>
            </a:r>
            <a:r>
              <a:rPr lang="en-US" sz="1400" dirty="0" err="1"/>
              <a:t>Aliaksei</a:t>
            </a:r>
            <a:r>
              <a:rPr lang="en-US" sz="1400" dirty="0"/>
              <a:t>, and Alessandro </a:t>
            </a:r>
            <a:r>
              <a:rPr lang="en-US" sz="1400" dirty="0" err="1"/>
              <a:t>Moschitti</a:t>
            </a:r>
            <a:r>
              <a:rPr lang="en-US" sz="1400" dirty="0"/>
              <a:t>. "</a:t>
            </a:r>
            <a:r>
              <a:rPr lang="en-US" sz="1400" b="1" dirty="0"/>
              <a:t>UNITN: Training Deep Convolutional Neural Network for Twitter Sentiment Classification.</a:t>
            </a:r>
            <a:r>
              <a:rPr lang="en-US" sz="1400" dirty="0"/>
              <a:t>" </a:t>
            </a:r>
            <a:r>
              <a:rPr lang="en-US" sz="1400" i="1" dirty="0" err="1"/>
              <a:t>SemEval</a:t>
            </a:r>
            <a:r>
              <a:rPr lang="en-US" sz="1400" i="1" dirty="0"/>
              <a:t>@ </a:t>
            </a:r>
            <a:r>
              <a:rPr lang="en-US" sz="1400" i="1" dirty="0" smtClean="0"/>
              <a:t>NAACL-HLT</a:t>
            </a:r>
            <a:r>
              <a:rPr lang="en-US" sz="1400" dirty="0"/>
              <a:t> </a:t>
            </a:r>
            <a:r>
              <a:rPr lang="en-US" sz="1400" dirty="0" smtClean="0"/>
              <a:t>(2015)</a:t>
            </a:r>
          </a:p>
          <a:p>
            <a:pPr>
              <a:spcBef>
                <a:spcPts val="0"/>
              </a:spcBef>
              <a:buClr>
                <a:schemeClr val="tx1"/>
              </a:buClr>
              <a:buSzTx/>
              <a:buFont typeface="Wingdings" charset="2"/>
              <a:buChar char="q"/>
              <a:defRPr/>
            </a:pPr>
            <a:r>
              <a:rPr lang="en-US" sz="1400" i="1" dirty="0" smtClean="0">
                <a:solidFill>
                  <a:srgbClr val="222222"/>
                </a:solidFill>
              </a:rPr>
              <a:t>Cho</a:t>
            </a:r>
            <a:r>
              <a:rPr lang="en-US" sz="1400" i="1" dirty="0">
                <a:solidFill>
                  <a:srgbClr val="222222"/>
                </a:solidFill>
              </a:rPr>
              <a:t>, </a:t>
            </a:r>
            <a:r>
              <a:rPr lang="en-US" sz="1400" i="1" dirty="0" err="1">
                <a:solidFill>
                  <a:srgbClr val="222222"/>
                </a:solidFill>
              </a:rPr>
              <a:t>Kyunghyun</a:t>
            </a:r>
            <a:r>
              <a:rPr lang="en-US" sz="1400" i="1" dirty="0">
                <a:solidFill>
                  <a:srgbClr val="222222"/>
                </a:solidFill>
              </a:rPr>
              <a:t>, et al. "</a:t>
            </a:r>
            <a:r>
              <a:rPr lang="en-US" sz="1400" b="1" i="1" dirty="0">
                <a:solidFill>
                  <a:srgbClr val="222222"/>
                </a:solidFill>
              </a:rPr>
              <a:t>Learning phrase representations using RNN encoder-decoder for statistical machine translation</a:t>
            </a:r>
            <a:r>
              <a:rPr lang="en-US" sz="1400" i="1" dirty="0">
                <a:solidFill>
                  <a:srgbClr val="222222"/>
                </a:solidFill>
              </a:rPr>
              <a:t>." EMNLP </a:t>
            </a:r>
            <a:r>
              <a:rPr lang="en-US" sz="1400" i="1" dirty="0" smtClean="0">
                <a:solidFill>
                  <a:srgbClr val="222222"/>
                </a:solidFill>
              </a:rPr>
              <a:t>(2014)</a:t>
            </a:r>
          </a:p>
          <a:p>
            <a:pPr>
              <a:spcBef>
                <a:spcPts val="0"/>
              </a:spcBef>
              <a:buClr>
                <a:schemeClr val="tx1"/>
              </a:buClr>
              <a:buSzTx/>
              <a:buFont typeface="Wingdings" charset="2"/>
              <a:buChar char="q"/>
              <a:defRPr/>
            </a:pPr>
            <a:r>
              <a:rPr lang="en-US" sz="1400" dirty="0"/>
              <a:t>Ilya </a:t>
            </a:r>
            <a:r>
              <a:rPr lang="en-US" sz="1400" dirty="0" err="1" smtClean="0"/>
              <a:t>Sutskever</a:t>
            </a:r>
            <a:r>
              <a:rPr lang="en-US" sz="1400" dirty="0"/>
              <a:t> </a:t>
            </a:r>
            <a:r>
              <a:rPr lang="en-US" sz="1400" dirty="0" smtClean="0"/>
              <a:t>et al. “</a:t>
            </a:r>
            <a:r>
              <a:rPr lang="en-US" sz="1400" b="1" dirty="0" smtClean="0"/>
              <a:t>Sequence </a:t>
            </a:r>
            <a:r>
              <a:rPr lang="en-US" sz="1400" b="1" dirty="0"/>
              <a:t>to sequence learning with neural </a:t>
            </a:r>
            <a:r>
              <a:rPr lang="en-US" sz="1400" b="1" dirty="0" smtClean="0"/>
              <a:t>networks.”  </a:t>
            </a:r>
            <a:r>
              <a:rPr lang="en-US" sz="1400" i="1" dirty="0" smtClean="0"/>
              <a:t>NIPS (</a:t>
            </a:r>
            <a:r>
              <a:rPr lang="en-US" sz="1400" dirty="0" smtClean="0"/>
              <a:t>2014)</a:t>
            </a:r>
            <a:r>
              <a:rPr lang="en-US" sz="1400" i="1" dirty="0" smtClean="0"/>
              <a:t> </a:t>
            </a:r>
            <a:endParaRPr lang="en-US" sz="1400" i="1" dirty="0">
              <a:ea typeface="Arial" charset="0"/>
              <a:cs typeface="Arial" charset="0"/>
            </a:endParaRPr>
          </a:p>
          <a:p>
            <a:pPr>
              <a:buClr>
                <a:schemeClr val="tx1"/>
              </a:buClr>
              <a:buFont typeface="Wingdings" charset="2"/>
              <a:buChar char="q"/>
            </a:pPr>
            <a:r>
              <a:rPr lang="en-US" sz="1400" i="1" dirty="0" err="1">
                <a:solidFill>
                  <a:srgbClr val="222222"/>
                </a:solidFill>
              </a:rPr>
              <a:t>Bahdanau</a:t>
            </a:r>
            <a:r>
              <a:rPr lang="en-US" sz="1400" i="1" dirty="0">
                <a:solidFill>
                  <a:srgbClr val="222222"/>
                </a:solidFill>
              </a:rPr>
              <a:t> </a:t>
            </a:r>
            <a:r>
              <a:rPr lang="en-US" sz="1400" i="1" dirty="0" smtClean="0">
                <a:solidFill>
                  <a:srgbClr val="222222"/>
                </a:solidFill>
              </a:rPr>
              <a:t>et </a:t>
            </a:r>
            <a:r>
              <a:rPr lang="en-US" sz="1400" i="1" dirty="0">
                <a:solidFill>
                  <a:srgbClr val="222222"/>
                </a:solidFill>
              </a:rPr>
              <a:t>al. "</a:t>
            </a:r>
            <a:r>
              <a:rPr lang="en-US" sz="1400" b="1" i="1" dirty="0">
                <a:solidFill>
                  <a:srgbClr val="222222"/>
                </a:solidFill>
              </a:rPr>
              <a:t>Neural machine translation by jointly learning to align and translate.</a:t>
            </a:r>
            <a:r>
              <a:rPr lang="en-US" sz="1400" i="1" dirty="0">
                <a:solidFill>
                  <a:srgbClr val="222222"/>
                </a:solidFill>
              </a:rPr>
              <a:t>" ICLR (2015</a:t>
            </a:r>
            <a:r>
              <a:rPr lang="en-US" sz="1400" i="1" dirty="0" smtClean="0">
                <a:solidFill>
                  <a:srgbClr val="222222"/>
                </a:solidFill>
              </a:rPr>
              <a:t>)</a:t>
            </a:r>
          </a:p>
          <a:p>
            <a:pPr>
              <a:buClr>
                <a:schemeClr val="tx1"/>
              </a:buClr>
              <a:buFont typeface="Wingdings" charset="2"/>
              <a:buChar char="q"/>
            </a:pPr>
            <a:r>
              <a:rPr lang="en-US" sz="1400" i="1" dirty="0">
                <a:ea typeface="Arial" charset="0"/>
                <a:cs typeface="Arial" charset="0"/>
              </a:rPr>
              <a:t>Gal, Y., Islam, R., </a:t>
            </a:r>
            <a:r>
              <a:rPr lang="en-US" sz="1400" i="1" dirty="0" err="1">
                <a:ea typeface="Arial" charset="0"/>
                <a:cs typeface="Arial" charset="0"/>
              </a:rPr>
              <a:t>Ghahramani</a:t>
            </a:r>
            <a:r>
              <a:rPr lang="en-US" sz="1400" i="1" dirty="0">
                <a:ea typeface="Arial" charset="0"/>
                <a:cs typeface="Arial" charset="0"/>
              </a:rPr>
              <a:t>, Z. “</a:t>
            </a:r>
            <a:r>
              <a:rPr lang="en-US" sz="1400" b="1" i="1" dirty="0">
                <a:ea typeface="Arial" charset="0"/>
                <a:cs typeface="Arial" charset="0"/>
              </a:rPr>
              <a:t>Deep Bayesian Active Learning with Image Data</a:t>
            </a:r>
            <a:r>
              <a:rPr lang="en-US" sz="1400" i="1" dirty="0">
                <a:ea typeface="Arial" charset="0"/>
                <a:cs typeface="Arial" charset="0"/>
              </a:rPr>
              <a:t>.” ICML (2017)</a:t>
            </a:r>
          </a:p>
          <a:p>
            <a:pPr>
              <a:buClr>
                <a:schemeClr val="tx1"/>
              </a:buClr>
              <a:buFont typeface="Wingdings" charset="2"/>
              <a:buChar char="q"/>
            </a:pPr>
            <a:r>
              <a:rPr lang="en-US" sz="1400" i="1" dirty="0">
                <a:ea typeface="Arial" charset="0"/>
                <a:cs typeface="Arial" charset="0"/>
              </a:rPr>
              <a:t>Nair, V., Hinton, G.E. “</a:t>
            </a:r>
            <a:r>
              <a:rPr lang="en-US" sz="1400" b="1" i="1" dirty="0">
                <a:ea typeface="Arial" charset="0"/>
                <a:cs typeface="Arial" charset="0"/>
              </a:rPr>
              <a:t>Rectified linear units improve restricted </a:t>
            </a:r>
            <a:r>
              <a:rPr lang="en-US" sz="1400" b="1" i="1" dirty="0" err="1">
                <a:ea typeface="Arial" charset="0"/>
                <a:cs typeface="Arial" charset="0"/>
              </a:rPr>
              <a:t>boltzmann</a:t>
            </a:r>
            <a:r>
              <a:rPr lang="en-US" sz="1400" b="1" i="1" dirty="0">
                <a:ea typeface="Arial" charset="0"/>
                <a:cs typeface="Arial" charset="0"/>
              </a:rPr>
              <a:t> machines</a:t>
            </a:r>
            <a:r>
              <a:rPr lang="en-US" sz="1400" i="1" dirty="0">
                <a:ea typeface="Arial" charset="0"/>
                <a:cs typeface="Arial" charset="0"/>
              </a:rPr>
              <a:t>.” ICML (2010)</a:t>
            </a:r>
          </a:p>
          <a:p>
            <a:pPr>
              <a:buClr>
                <a:schemeClr val="tx1"/>
              </a:buClr>
              <a:buFont typeface="Wingdings" charset="2"/>
              <a:buChar char="q"/>
            </a:pPr>
            <a:r>
              <a:rPr lang="en-US" sz="1400" dirty="0"/>
              <a:t>Ronan </a:t>
            </a:r>
            <a:r>
              <a:rPr lang="en-US" sz="1400" dirty="0" err="1"/>
              <a:t>Collobert</a:t>
            </a:r>
            <a:r>
              <a:rPr lang="en-US" sz="1400" dirty="0"/>
              <a:t>, et al. “</a:t>
            </a:r>
            <a:r>
              <a:rPr lang="en-US" sz="1400" b="1" dirty="0"/>
              <a:t>Natural language processing (almost) from scratch</a:t>
            </a:r>
            <a:r>
              <a:rPr lang="en-US" sz="1400" dirty="0"/>
              <a:t>.” </a:t>
            </a:r>
            <a:r>
              <a:rPr lang="en-US" sz="1400" i="1" dirty="0"/>
              <a:t>JMLR</a:t>
            </a:r>
            <a:r>
              <a:rPr lang="en-US" sz="1400" dirty="0"/>
              <a:t> (2011</a:t>
            </a:r>
            <a:r>
              <a:rPr lang="en-US" sz="1400" dirty="0" smtClean="0"/>
              <a:t>)</a:t>
            </a:r>
          </a:p>
          <a:p>
            <a:pPr>
              <a:buClr>
                <a:schemeClr val="tx1"/>
              </a:buClr>
              <a:buFont typeface="Wingdings" charset="2"/>
              <a:buChar char="q"/>
            </a:pPr>
            <a:endParaRPr lang="en-US" sz="1400" i="1" dirty="0" smtClean="0"/>
          </a:p>
          <a:p>
            <a:pPr>
              <a:buClr>
                <a:schemeClr val="tx1"/>
              </a:buClr>
              <a:buFont typeface="Wingdings" charset="2"/>
              <a:buChar char="q"/>
            </a:pPr>
            <a:r>
              <a:rPr lang="en-US" sz="1300" i="1" dirty="0"/>
              <a:t>Kumar, Shantanu. "A Survey of Deep Learning Methods for Relation Extraction." </a:t>
            </a:r>
            <a:r>
              <a:rPr lang="en-US" sz="1300" i="1" dirty="0" err="1"/>
              <a:t>arXiv</a:t>
            </a:r>
            <a:r>
              <a:rPr lang="en-US" sz="1300" i="1" dirty="0"/>
              <a:t> preprint arXiv:1705.03645 (</a:t>
            </a:r>
            <a:r>
              <a:rPr lang="en-US" sz="1300" i="1" dirty="0" smtClean="0"/>
              <a:t>2017)</a:t>
            </a:r>
          </a:p>
          <a:p>
            <a:pPr>
              <a:buClr>
                <a:schemeClr val="tx1"/>
              </a:buClr>
              <a:buFont typeface="Wingdings" charset="2"/>
              <a:buChar char="q"/>
            </a:pPr>
            <a:r>
              <a:rPr lang="en-US" sz="1300" i="1" dirty="0">
                <a:solidFill>
                  <a:srgbClr val="24292E"/>
                </a:solidFill>
              </a:rPr>
              <a:t>Lin et al. “Neural Relation Extraction with Selective Attention over Instances” ACL (2016) </a:t>
            </a:r>
            <a:r>
              <a:rPr lang="en-US" sz="1300" i="1" dirty="0">
                <a:solidFill>
                  <a:srgbClr val="24292E"/>
                </a:solidFill>
                <a:hlinkClick r:id="rId5"/>
              </a:rPr>
              <a:t>[code</a:t>
            </a:r>
            <a:r>
              <a:rPr lang="en-US" sz="1300" i="1" dirty="0" smtClean="0">
                <a:solidFill>
                  <a:srgbClr val="24292E"/>
                </a:solidFill>
                <a:hlinkClick r:id="rId5"/>
              </a:rPr>
              <a:t>]</a:t>
            </a:r>
            <a:endParaRPr lang="en-US" sz="1300" i="1" dirty="0" smtClean="0">
              <a:solidFill>
                <a:srgbClr val="24292E"/>
              </a:solidFill>
            </a:endParaRPr>
          </a:p>
          <a:p>
            <a:pPr>
              <a:buClr>
                <a:schemeClr val="tx1"/>
              </a:buClr>
              <a:buFont typeface="Wingdings" charset="2"/>
              <a:buChar char="q"/>
            </a:pPr>
            <a:r>
              <a:rPr lang="en-US" sz="1300" i="1" dirty="0">
                <a:ea typeface="Arial" charset="0"/>
                <a:cs typeface="Arial" charset="0"/>
              </a:rPr>
              <a:t>Zeng, </a:t>
            </a:r>
            <a:r>
              <a:rPr lang="en-US" sz="1300" i="1" dirty="0" err="1">
                <a:ea typeface="Arial" charset="0"/>
                <a:cs typeface="Arial" charset="0"/>
              </a:rPr>
              <a:t>D.et</a:t>
            </a:r>
            <a:r>
              <a:rPr lang="en-US" sz="1300" i="1" dirty="0">
                <a:ea typeface="Arial" charset="0"/>
                <a:cs typeface="Arial" charset="0"/>
              </a:rPr>
              <a:t> al. “Relation </a:t>
            </a:r>
            <a:r>
              <a:rPr lang="en-US" sz="1300" i="1" dirty="0" smtClean="0">
                <a:ea typeface="Arial" charset="0"/>
                <a:cs typeface="Arial" charset="0"/>
              </a:rPr>
              <a:t>classification </a:t>
            </a:r>
            <a:r>
              <a:rPr lang="en-US" sz="1300" i="1" dirty="0">
                <a:ea typeface="Arial" charset="0"/>
                <a:cs typeface="Arial" charset="0"/>
              </a:rPr>
              <a:t>via convolutional deep neural network</a:t>
            </a:r>
            <a:r>
              <a:rPr lang="en-US" sz="1300" i="1" dirty="0" smtClean="0">
                <a:ea typeface="Arial" charset="0"/>
                <a:cs typeface="Arial" charset="0"/>
              </a:rPr>
              <a:t>”. COLING </a:t>
            </a:r>
            <a:r>
              <a:rPr lang="en-US" sz="1300" i="1" dirty="0">
                <a:ea typeface="Arial" charset="0"/>
                <a:cs typeface="Arial" charset="0"/>
              </a:rPr>
              <a:t>(2014</a:t>
            </a:r>
            <a:r>
              <a:rPr lang="en-US" sz="1300" i="1" dirty="0" smtClean="0">
                <a:ea typeface="Arial" charset="0"/>
                <a:cs typeface="Arial" charset="0"/>
              </a:rPr>
              <a:t>)</a:t>
            </a:r>
          </a:p>
          <a:p>
            <a:pPr>
              <a:buClr>
                <a:schemeClr val="tx1"/>
              </a:buClr>
              <a:buFont typeface="Wingdings" charset="2"/>
              <a:buChar char="q"/>
            </a:pPr>
            <a:r>
              <a:rPr lang="en-US" sz="1300" i="1" dirty="0">
                <a:ea typeface="Arial" charset="0"/>
                <a:cs typeface="Arial" charset="0"/>
              </a:rPr>
              <a:t>Nguyen, T.H., </a:t>
            </a:r>
            <a:r>
              <a:rPr lang="en-US" sz="1300" i="1" dirty="0" err="1">
                <a:ea typeface="Arial" charset="0"/>
                <a:cs typeface="Arial" charset="0"/>
              </a:rPr>
              <a:t>Grishman</a:t>
            </a:r>
            <a:r>
              <a:rPr lang="en-US" sz="1300" i="1" dirty="0">
                <a:ea typeface="Arial" charset="0"/>
                <a:cs typeface="Arial" charset="0"/>
              </a:rPr>
              <a:t>, R. “Relation extraction: Perspective from </a:t>
            </a:r>
            <a:r>
              <a:rPr lang="en-US" sz="1300" i="1" dirty="0" smtClean="0">
                <a:ea typeface="Arial" charset="0"/>
                <a:cs typeface="Arial" charset="0"/>
              </a:rPr>
              <a:t>CNNs.” </a:t>
            </a:r>
            <a:r>
              <a:rPr lang="en-US" sz="1300" i="1" dirty="0">
                <a:ea typeface="Arial" charset="0"/>
                <a:cs typeface="Arial" charset="0"/>
              </a:rPr>
              <a:t>VS@ HLT-NAACL. (2015</a:t>
            </a:r>
            <a:r>
              <a:rPr lang="en-US" sz="1300" i="1" dirty="0" smtClean="0">
                <a:ea typeface="Arial" charset="0"/>
                <a:cs typeface="Arial" charset="0"/>
              </a:rPr>
              <a:t>)</a:t>
            </a:r>
          </a:p>
          <a:p>
            <a:pPr>
              <a:buClr>
                <a:schemeClr val="tx1"/>
              </a:buClr>
              <a:buFont typeface="Wingdings" charset="2"/>
              <a:buChar char="q"/>
            </a:pPr>
            <a:r>
              <a:rPr lang="en-US" sz="1300" i="1" dirty="0">
                <a:ea typeface="Arial" charset="0"/>
                <a:cs typeface="Arial" charset="0"/>
              </a:rPr>
              <a:t>Zhang, D., Wang, D. “Relation classification </a:t>
            </a:r>
            <a:r>
              <a:rPr lang="en-US" sz="1300" i="1" dirty="0" smtClean="0">
                <a:ea typeface="Arial" charset="0"/>
                <a:cs typeface="Arial" charset="0"/>
              </a:rPr>
              <a:t>via </a:t>
            </a:r>
            <a:r>
              <a:rPr lang="en-US" sz="1300" i="1" dirty="0">
                <a:ea typeface="Arial" charset="0"/>
                <a:cs typeface="Arial" charset="0"/>
              </a:rPr>
              <a:t>recurrent </a:t>
            </a:r>
            <a:r>
              <a:rPr lang="en-US" sz="1300" i="1" dirty="0" smtClean="0">
                <a:ea typeface="Arial" charset="0"/>
                <a:cs typeface="Arial" charset="0"/>
              </a:rPr>
              <a:t>NN.” </a:t>
            </a:r>
            <a:r>
              <a:rPr lang="en-US" sz="1300" i="1" dirty="0">
                <a:ea typeface="Arial" charset="0"/>
                <a:cs typeface="Arial" charset="0"/>
              </a:rPr>
              <a:t>-</a:t>
            </a:r>
            <a:r>
              <a:rPr lang="en-US" sz="1300" i="1" dirty="0" err="1">
                <a:ea typeface="Arial" charset="0"/>
                <a:cs typeface="Arial" charset="0"/>
              </a:rPr>
              <a:t>arXiv</a:t>
            </a:r>
            <a:r>
              <a:rPr lang="en-US" sz="1300" i="1" dirty="0">
                <a:ea typeface="Arial" charset="0"/>
                <a:cs typeface="Arial" charset="0"/>
              </a:rPr>
              <a:t> preprint arXiv:1508.01006 (2015)</a:t>
            </a:r>
          </a:p>
          <a:p>
            <a:pPr>
              <a:buClr>
                <a:schemeClr val="tx1"/>
              </a:buClr>
              <a:buFont typeface="Wingdings" charset="2"/>
              <a:buChar char="q"/>
            </a:pPr>
            <a:r>
              <a:rPr lang="en-US" sz="1300" i="1" dirty="0">
                <a:ea typeface="Arial" charset="0"/>
                <a:cs typeface="Arial" charset="0"/>
              </a:rPr>
              <a:t>Zhou, P. et al. “Attention-based bidirectional LSTM networks for relation classification </a:t>
            </a:r>
            <a:r>
              <a:rPr lang="en-US" sz="1300" i="1" dirty="0" smtClean="0">
                <a:ea typeface="Arial" charset="0"/>
                <a:cs typeface="Arial" charset="0"/>
              </a:rPr>
              <a:t>. </a:t>
            </a:r>
            <a:r>
              <a:rPr lang="en-US" sz="1300" i="1" dirty="0">
                <a:ea typeface="Arial" charset="0"/>
                <a:cs typeface="Arial" charset="0"/>
              </a:rPr>
              <a:t>ACL (2016</a:t>
            </a:r>
            <a:r>
              <a:rPr lang="en-US" sz="1300" i="1" dirty="0" smtClean="0">
                <a:ea typeface="Arial" charset="0"/>
                <a:cs typeface="Arial" charset="0"/>
              </a:rPr>
              <a:t>)</a:t>
            </a:r>
          </a:p>
          <a:p>
            <a:pPr>
              <a:buClr>
                <a:schemeClr val="tx1"/>
              </a:buClr>
              <a:buFont typeface="Wingdings" charset="2"/>
              <a:buChar char="q"/>
            </a:pPr>
            <a:r>
              <a:rPr lang="en-US" sz="1300" dirty="0" smtClean="0"/>
              <a:t>Mike </a:t>
            </a:r>
            <a:r>
              <a:rPr lang="en-US" sz="1300" dirty="0" err="1" smtClean="0"/>
              <a:t>Mintz</a:t>
            </a:r>
            <a:r>
              <a:rPr lang="en-US" sz="1300" dirty="0" smtClean="0"/>
              <a:t> et al. “Distant </a:t>
            </a:r>
            <a:r>
              <a:rPr lang="en-US" sz="1300" dirty="0"/>
              <a:t>supervision for relation </a:t>
            </a:r>
            <a:r>
              <a:rPr lang="en-US" sz="1300" dirty="0" smtClean="0"/>
              <a:t>extraction </a:t>
            </a:r>
            <a:r>
              <a:rPr lang="en-US" sz="1300" dirty="0"/>
              <a:t>without labeled data</a:t>
            </a:r>
            <a:r>
              <a:rPr lang="en-US" sz="1300" dirty="0" smtClean="0"/>
              <a:t>.” </a:t>
            </a:r>
            <a:r>
              <a:rPr lang="en-US" sz="1300" i="1" dirty="0" smtClean="0"/>
              <a:t>ACL- </a:t>
            </a:r>
            <a:r>
              <a:rPr lang="en-US" sz="1300" i="1" dirty="0"/>
              <a:t>IJCNLP </a:t>
            </a:r>
            <a:r>
              <a:rPr lang="en-US" sz="1300" i="1" dirty="0" smtClean="0"/>
              <a:t>(2009)</a:t>
            </a:r>
            <a:endParaRPr lang="en-US" sz="1300" dirty="0"/>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References</a:t>
            </a:r>
            <a:endParaRPr lang="en-US" dirty="0"/>
          </a:p>
        </p:txBody>
      </p:sp>
    </p:spTree>
    <p:extLst>
      <p:ext uri="{BB962C8B-B14F-4D97-AF65-F5344CB8AC3E}">
        <p14:creationId xmlns:p14="http://schemas.microsoft.com/office/powerpoint/2010/main" xmlns="" val="13689285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84245" y="1371600"/>
            <a:ext cx="8775510" cy="4879075"/>
          </a:xfrm>
        </p:spPr>
        <p:txBody>
          <a:bodyPr>
            <a:noAutofit/>
          </a:bodyPr>
          <a:lstStyle/>
          <a:p>
            <a:pPr>
              <a:buFont typeface="Wingdings" charset="2"/>
              <a:buChar char="§"/>
            </a:pPr>
            <a:r>
              <a:rPr lang="en-US" sz="1400" dirty="0">
                <a:solidFill>
                  <a:schemeClr val="tx1"/>
                </a:solidFill>
                <a:hlinkClick r:id="rId3"/>
              </a:rPr>
              <a:t>http://web.stanford.edu/class/cs224n</a:t>
            </a:r>
            <a:r>
              <a:rPr lang="en-US" sz="1400" dirty="0">
                <a:solidFill>
                  <a:schemeClr val="tx1"/>
                </a:solidFill>
              </a:rPr>
              <a:t> </a:t>
            </a:r>
          </a:p>
          <a:p>
            <a:pPr>
              <a:buFont typeface="Wingdings" charset="2"/>
              <a:buChar char="§"/>
            </a:pPr>
            <a:r>
              <a:rPr lang="en-US" sz="1400" dirty="0">
                <a:solidFill>
                  <a:schemeClr val="tx1"/>
                </a:solidFill>
                <a:hlinkClick r:id="rId4"/>
              </a:rPr>
              <a:t>https://www.coursera.org/specializations/deep-learning</a:t>
            </a:r>
            <a:endParaRPr lang="en-US" sz="1400" dirty="0">
              <a:solidFill>
                <a:schemeClr val="tx1"/>
              </a:solidFill>
            </a:endParaRPr>
          </a:p>
          <a:p>
            <a:pPr>
              <a:buFont typeface="Wingdings" charset="2"/>
              <a:buChar char="§"/>
            </a:pPr>
            <a:r>
              <a:rPr lang="en-US" sz="1400" dirty="0">
                <a:solidFill>
                  <a:schemeClr val="tx1"/>
                </a:solidFill>
                <a:hlinkClick r:id="rId5"/>
              </a:rPr>
              <a:t>https://chrisalbon.com/#Deep-Learning</a:t>
            </a:r>
            <a:endParaRPr lang="en-US" sz="1400" dirty="0">
              <a:solidFill>
                <a:schemeClr val="tx1"/>
              </a:solidFill>
            </a:endParaRPr>
          </a:p>
          <a:p>
            <a:pPr>
              <a:buFont typeface="Wingdings" charset="2"/>
              <a:buChar char="§"/>
            </a:pPr>
            <a:r>
              <a:rPr lang="en-US" sz="1400" dirty="0">
                <a:solidFill>
                  <a:schemeClr val="tx1"/>
                </a:solidFill>
                <a:hlinkClick r:id="rId6"/>
              </a:rPr>
              <a:t>http://www.asimovinstitute.org/neural-network-zoo</a:t>
            </a:r>
            <a:r>
              <a:rPr lang="en-US" sz="1400" dirty="0">
                <a:solidFill>
                  <a:schemeClr val="tx1"/>
                </a:solidFill>
              </a:rPr>
              <a:t> </a:t>
            </a:r>
            <a:endParaRPr lang="en-US" sz="1400" dirty="0" smtClean="0">
              <a:solidFill>
                <a:schemeClr val="tx1"/>
              </a:solidFill>
            </a:endParaRPr>
          </a:p>
          <a:p>
            <a:pPr>
              <a:buFont typeface="Wingdings" charset="2"/>
              <a:buChar char="§"/>
            </a:pPr>
            <a:r>
              <a:rPr lang="en-US" sz="1400" i="1" dirty="0">
                <a:solidFill>
                  <a:schemeClr val="tx1"/>
                </a:solidFill>
                <a:hlinkClick r:id="rId7"/>
              </a:rPr>
              <a:t>http://</a:t>
            </a:r>
            <a:r>
              <a:rPr lang="en-US" sz="1400" i="1" dirty="0" smtClean="0">
                <a:solidFill>
                  <a:schemeClr val="tx1"/>
                </a:solidFill>
                <a:hlinkClick r:id="rId7"/>
              </a:rPr>
              <a:t>cs231n.github.io/optimization-2</a:t>
            </a:r>
          </a:p>
          <a:p>
            <a:pPr>
              <a:buFont typeface="Wingdings" charset="2"/>
              <a:buChar char="§"/>
            </a:pPr>
            <a:r>
              <a:rPr lang="el-GR" sz="1400" i="1" dirty="0" smtClean="0">
                <a:solidFill>
                  <a:schemeClr val="tx1"/>
                </a:solidFill>
                <a:hlinkClick r:id="rId7"/>
              </a:rPr>
              <a:t>https</a:t>
            </a:r>
            <a:r>
              <a:rPr lang="el-GR" sz="1400" i="1" dirty="0">
                <a:solidFill>
                  <a:schemeClr val="tx1"/>
                </a:solidFill>
                <a:hlinkClick r:id="rId7"/>
              </a:rPr>
              <a:t>://medium.com/@ramrajchandradevan/the-evolution-of-gradient-descend-optimization-algorithm-4106a6702d39</a:t>
            </a:r>
            <a:r>
              <a:rPr lang="en-US" sz="1400" i="1" dirty="0">
                <a:solidFill>
                  <a:schemeClr val="tx1"/>
                </a:solidFill>
              </a:rPr>
              <a:t> </a:t>
            </a:r>
          </a:p>
          <a:p>
            <a:pPr>
              <a:buFont typeface="Wingdings" charset="2"/>
              <a:buChar char="§"/>
            </a:pPr>
            <a:r>
              <a:rPr lang="en-US" sz="1400" dirty="0">
                <a:solidFill>
                  <a:schemeClr val="tx1"/>
                </a:solidFill>
                <a:hlinkClick r:id="rId8"/>
              </a:rPr>
              <a:t>https://</a:t>
            </a:r>
            <a:r>
              <a:rPr lang="en-US" sz="1400" dirty="0" smtClean="0">
                <a:solidFill>
                  <a:schemeClr val="tx1"/>
                </a:solidFill>
                <a:hlinkClick r:id="rId8"/>
              </a:rPr>
              <a:t>arimo.com/data-science/2016/bayesian-optimization-hyperparameter-tuning</a:t>
            </a:r>
            <a:r>
              <a:rPr lang="en-US" sz="1400" dirty="0" smtClean="0">
                <a:solidFill>
                  <a:schemeClr val="tx1"/>
                </a:solidFill>
              </a:rPr>
              <a:t> </a:t>
            </a:r>
            <a:endParaRPr lang="en-US" sz="1400" dirty="0">
              <a:solidFill>
                <a:schemeClr val="tx1"/>
              </a:solidFill>
            </a:endParaRPr>
          </a:p>
          <a:p>
            <a:pPr>
              <a:buFont typeface="Wingdings" charset="2"/>
              <a:buChar char="§"/>
            </a:pPr>
            <a:r>
              <a:rPr lang="en-US" sz="1400" dirty="0" smtClean="0">
                <a:solidFill>
                  <a:schemeClr val="tx1"/>
                </a:solidFill>
                <a:hlinkClick r:id="rId9"/>
              </a:rPr>
              <a:t>http</a:t>
            </a:r>
            <a:r>
              <a:rPr lang="en-US" sz="1400" dirty="0">
                <a:solidFill>
                  <a:schemeClr val="tx1"/>
                </a:solidFill>
                <a:hlinkClick r:id="rId9"/>
              </a:rPr>
              <a:t>://</a:t>
            </a:r>
            <a:r>
              <a:rPr lang="en-US" sz="1400" dirty="0" smtClean="0">
                <a:solidFill>
                  <a:schemeClr val="tx1"/>
                </a:solidFill>
                <a:hlinkClick r:id="rId9"/>
              </a:rPr>
              <a:t>www.wildml.com/2015/12/implementing-a-cnn-for-text-classification-in-tensorflow</a:t>
            </a:r>
            <a:r>
              <a:rPr lang="en-US" sz="1400" dirty="0" smtClean="0">
                <a:solidFill>
                  <a:schemeClr val="tx1"/>
                </a:solidFill>
              </a:rPr>
              <a:t> </a:t>
            </a:r>
            <a:endParaRPr lang="en-US" sz="1400" dirty="0">
              <a:solidFill>
                <a:schemeClr val="tx1"/>
              </a:solidFill>
            </a:endParaRPr>
          </a:p>
          <a:p>
            <a:pPr>
              <a:buFont typeface="Wingdings" charset="2"/>
              <a:buChar char="§"/>
            </a:pPr>
            <a:r>
              <a:rPr lang="en-US" sz="1400" dirty="0">
                <a:solidFill>
                  <a:schemeClr val="tx1"/>
                </a:solidFill>
                <a:hlinkClick r:id="rId10"/>
              </a:rPr>
              <a:t>http://</a:t>
            </a:r>
            <a:r>
              <a:rPr lang="en-US" sz="1400" dirty="0" smtClean="0">
                <a:solidFill>
                  <a:schemeClr val="tx1"/>
                </a:solidFill>
                <a:hlinkClick r:id="rId10"/>
              </a:rPr>
              <a:t>www.wildml.com/2015/11/understanding-convolutional-neural-networks-for-nlp</a:t>
            </a:r>
            <a:r>
              <a:rPr lang="en-US" sz="1400" dirty="0" smtClean="0">
                <a:solidFill>
                  <a:schemeClr val="tx1"/>
                </a:solidFill>
              </a:rPr>
              <a:t> </a:t>
            </a:r>
            <a:endParaRPr lang="en-US" sz="1400" dirty="0">
              <a:solidFill>
                <a:schemeClr val="tx1"/>
              </a:solidFill>
            </a:endParaRPr>
          </a:p>
          <a:p>
            <a:pPr>
              <a:buFont typeface="Wingdings" charset="2"/>
              <a:buChar char="§"/>
            </a:pPr>
            <a:r>
              <a:rPr lang="en-US" sz="1400" dirty="0">
                <a:solidFill>
                  <a:schemeClr val="tx1"/>
                </a:solidFill>
                <a:hlinkClick r:id="rId11"/>
              </a:rPr>
              <a:t>https://</a:t>
            </a:r>
            <a:r>
              <a:rPr lang="en-US" sz="1400" dirty="0" smtClean="0">
                <a:solidFill>
                  <a:schemeClr val="tx1"/>
                </a:solidFill>
                <a:hlinkClick r:id="rId11"/>
              </a:rPr>
              <a:t>medium.com/technologymadeeasy/the-best-explanation-of-convolutional-neural-networks-on-the-internet-fbb8b1ad5df8</a:t>
            </a:r>
            <a:r>
              <a:rPr lang="en-US" sz="1400" dirty="0" smtClean="0">
                <a:solidFill>
                  <a:schemeClr val="tx1"/>
                </a:solidFill>
              </a:rPr>
              <a:t> </a:t>
            </a:r>
            <a:endParaRPr lang="en-US" sz="1400" dirty="0">
              <a:solidFill>
                <a:schemeClr val="tx1"/>
              </a:solidFill>
            </a:endParaRPr>
          </a:p>
          <a:p>
            <a:pPr>
              <a:buFont typeface="Wingdings" charset="2"/>
              <a:buChar char="§"/>
            </a:pPr>
            <a:r>
              <a:rPr lang="el-GR" sz="1400" i="1" dirty="0">
                <a:solidFill>
                  <a:schemeClr val="tx1"/>
                </a:solidFill>
                <a:hlinkClick r:id="rId12"/>
              </a:rPr>
              <a:t>http://www.wildml.com/2015/09/recurrent-neural-networks-tutorial-part-1-introduction-to-rnns/</a:t>
            </a:r>
            <a:endParaRPr lang="en-US" sz="1400" i="1" dirty="0">
              <a:solidFill>
                <a:schemeClr val="tx1"/>
              </a:solidFill>
            </a:endParaRPr>
          </a:p>
          <a:p>
            <a:pPr>
              <a:buFont typeface="Wingdings" charset="2"/>
              <a:buChar char="§"/>
            </a:pPr>
            <a:r>
              <a:rPr lang="en-US" sz="1400" i="1" dirty="0">
                <a:solidFill>
                  <a:schemeClr val="tx1"/>
                </a:solidFill>
                <a:hlinkClick r:id="rId13"/>
              </a:rPr>
              <a:t>http://www.wildml.com/2015/10/recurrent-neural-network-tutorial-part-4-implementing-a-grulstm-rnn-with-python-and-theano/</a:t>
            </a:r>
            <a:endParaRPr lang="en-US" sz="1400" i="1" dirty="0">
              <a:solidFill>
                <a:schemeClr val="tx1"/>
              </a:solidFill>
            </a:endParaRPr>
          </a:p>
          <a:p>
            <a:pPr>
              <a:buFont typeface="Wingdings" charset="2"/>
              <a:buChar char="§"/>
            </a:pPr>
            <a:r>
              <a:rPr lang="en-US" sz="1400" i="1" dirty="0">
                <a:solidFill>
                  <a:schemeClr val="tx1"/>
                </a:solidFill>
                <a:hlinkClick r:id="rId14"/>
              </a:rPr>
              <a:t>http://</a:t>
            </a:r>
            <a:r>
              <a:rPr lang="en-US" sz="1400" i="1" dirty="0" smtClean="0">
                <a:solidFill>
                  <a:schemeClr val="tx1"/>
                </a:solidFill>
                <a:hlinkClick r:id="rId14"/>
              </a:rPr>
              <a:t>colah.github.io/posts/2015-08-Understanding-LSTMs</a:t>
            </a:r>
            <a:r>
              <a:rPr lang="en-US" sz="1400" i="1" dirty="0" smtClean="0">
                <a:solidFill>
                  <a:schemeClr val="tx1"/>
                </a:solidFill>
              </a:rPr>
              <a:t> </a:t>
            </a:r>
          </a:p>
          <a:p>
            <a:pPr>
              <a:buFont typeface="Wingdings" charset="2"/>
              <a:buChar char="§"/>
            </a:pPr>
            <a:r>
              <a:rPr lang="en-US" sz="1400" dirty="0" smtClean="0">
                <a:solidFill>
                  <a:schemeClr val="tx1"/>
                </a:solidFill>
                <a:hlinkClick r:id="rId15"/>
              </a:rPr>
              <a:t>https</a:t>
            </a:r>
            <a:r>
              <a:rPr lang="en-US" sz="1400" dirty="0">
                <a:solidFill>
                  <a:schemeClr val="tx1"/>
                </a:solidFill>
                <a:hlinkClick r:id="rId15"/>
              </a:rPr>
              <a:t>://</a:t>
            </a:r>
            <a:r>
              <a:rPr lang="en-US" sz="1400" dirty="0" smtClean="0">
                <a:solidFill>
                  <a:schemeClr val="tx1"/>
                </a:solidFill>
                <a:hlinkClick r:id="rId15"/>
              </a:rPr>
              <a:t>github.com/hyperopt/hyperopt</a:t>
            </a:r>
            <a:endParaRPr lang="en-US" sz="1400" dirty="0" smtClean="0">
              <a:solidFill>
                <a:schemeClr val="tx1"/>
              </a:solidFill>
            </a:endParaRPr>
          </a:p>
          <a:p>
            <a:pPr>
              <a:buFont typeface="Wingdings" charset="2"/>
              <a:buChar char="§"/>
            </a:pPr>
            <a:r>
              <a:rPr lang="en-US" sz="1400" dirty="0" smtClean="0">
                <a:solidFill>
                  <a:schemeClr val="tx1"/>
                </a:solidFill>
                <a:hlinkClick r:id="rId16"/>
              </a:rPr>
              <a:t>https</a:t>
            </a:r>
            <a:r>
              <a:rPr lang="en-US" sz="1400" dirty="0">
                <a:solidFill>
                  <a:schemeClr val="tx1"/>
                </a:solidFill>
                <a:hlinkClick r:id="rId16"/>
              </a:rPr>
              <a:t>://</a:t>
            </a:r>
            <a:r>
              <a:rPr lang="en-US" sz="1400" dirty="0" smtClean="0">
                <a:solidFill>
                  <a:schemeClr val="tx1"/>
                </a:solidFill>
                <a:hlinkClick r:id="rId16"/>
              </a:rPr>
              <a:t>github.com/tensorflow/nmt</a:t>
            </a:r>
            <a:r>
              <a:rPr lang="en-US" sz="1400" dirty="0" smtClean="0">
                <a:solidFill>
                  <a:schemeClr val="tx1"/>
                </a:solidFill>
              </a:rPr>
              <a:t> </a:t>
            </a:r>
            <a:endParaRPr lang="en-US" sz="1400" dirty="0">
              <a:solidFill>
                <a:schemeClr val="tx1"/>
              </a:solidFill>
            </a:endParaRPr>
          </a:p>
          <a:p>
            <a:pPr marL="0" indent="0">
              <a:buNone/>
            </a:pPr>
            <a:endParaRPr lang="el-GR" sz="1400" dirty="0"/>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References &amp; Resources</a:t>
            </a:r>
            <a:endParaRPr lang="en-US" dirty="0"/>
          </a:p>
        </p:txBody>
      </p:sp>
    </p:spTree>
    <p:extLst>
      <p:ext uri="{BB962C8B-B14F-4D97-AF65-F5344CB8AC3E}">
        <p14:creationId xmlns:p14="http://schemas.microsoft.com/office/powerpoint/2010/main" xmlns="" val="5931220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Ορθογώνιο 4"/>
          <p:cNvSpPr/>
          <p:nvPr/>
        </p:nvSpPr>
        <p:spPr>
          <a:xfrm>
            <a:off x="2562367" y="6121989"/>
            <a:ext cx="5134970"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giphy.com</a:t>
            </a:r>
            <a:r>
              <a:rPr lang="en-US" sz="900" i="1" dirty="0">
                <a:latin typeface="Arial" charset="0"/>
                <a:ea typeface="Arial" charset="0"/>
                <a:cs typeface="Arial" charset="0"/>
              </a:rPr>
              <a:t>/gifs/thanks-thank-you-thnx-3o6ozuHcxTtVWJJn32/download</a:t>
            </a:r>
            <a:endParaRPr lang="el-GR" sz="900" i="1" dirty="0">
              <a:latin typeface="Arial" charset="0"/>
              <a:ea typeface="Arial" charset="0"/>
              <a:cs typeface="Arial" charset="0"/>
            </a:endParaRPr>
          </a:p>
        </p:txBody>
      </p:sp>
      <p:pic>
        <p:nvPicPr>
          <p:cNvPr id="6" name="Εικόνα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38231" y="600501"/>
            <a:ext cx="5339687" cy="5339687"/>
          </a:xfrm>
          <a:prstGeom prst="rect">
            <a:avLst/>
          </a:prstGeom>
        </p:spPr>
      </p:pic>
    </p:spTree>
    <p:extLst>
      <p:ext uri="{BB962C8B-B14F-4D97-AF65-F5344CB8AC3E}">
        <p14:creationId xmlns:p14="http://schemas.microsoft.com/office/powerpoint/2010/main" xmlns="" val="499452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smtClean="0"/>
              <a:t>Most </a:t>
            </a:r>
            <a:r>
              <a:rPr lang="en-US" dirty="0"/>
              <a:t>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smtClean="0"/>
              <a:t>ML becomes </a:t>
            </a:r>
            <a:r>
              <a:rPr lang="en-US" dirty="0"/>
              <a:t>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3"/>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ML vs. Deep Learning </a:t>
            </a:r>
            <a:endParaRPr lang="en-US" dirty="0"/>
          </a:p>
        </p:txBody>
      </p:sp>
    </p:spTree>
    <p:extLst>
      <p:ext uri="{BB962C8B-B14F-4D97-AF65-F5344CB8AC3E}">
        <p14:creationId xmlns:p14="http://schemas.microsoft.com/office/powerpoint/2010/main" xmlns="" val="34887110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smtClean="0"/>
              <a:t>A machine </a:t>
            </a:r>
            <a:r>
              <a:rPr lang="en-US" dirty="0"/>
              <a:t>learning </a:t>
            </a:r>
            <a:r>
              <a:rPr lang="en-US" dirty="0" smtClean="0"/>
              <a:t>subfield </a:t>
            </a:r>
            <a:r>
              <a:rPr lang="en-US" dirty="0"/>
              <a:t>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smtClean="0"/>
              <a:t>.</a:t>
            </a:r>
          </a:p>
          <a:p>
            <a:r>
              <a:rPr lang="en-US" dirty="0"/>
              <a:t>Deep learning algorithms attempt to learn (multiple levels of) representation </a:t>
            </a:r>
            <a:r>
              <a:rPr lang="en-US" dirty="0" smtClean="0"/>
              <a:t>by </a:t>
            </a:r>
            <a:r>
              <a:rPr lang="en-US" dirty="0"/>
              <a:t>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r>
              <a:rPr lang="en-US" dirty="0" smtClean="0"/>
              <a:t>.</a:t>
            </a:r>
            <a:endParaRPr lang="en-US" dirty="0"/>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is Deep Learning </a:t>
            </a:r>
            <a:r>
              <a:rPr lang="en-US" sz="4000" dirty="0" smtClean="0"/>
              <a:t>(DL) </a:t>
            </a:r>
            <a:r>
              <a:rPr lang="en-US" dirty="0" smtClean="0"/>
              <a:t>? </a:t>
            </a:r>
            <a:endParaRPr lang="en-US" dirty="0"/>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Tree>
    <p:extLst>
      <p:ext uri="{BB962C8B-B14F-4D97-AF65-F5344CB8AC3E}">
        <p14:creationId xmlns:p14="http://schemas.microsoft.com/office/powerpoint/2010/main" xmlns="" val="92829346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smtClean="0"/>
              <a:t>Learned </a:t>
            </a:r>
            <a:r>
              <a:rPr lang="en-US" dirty="0"/>
              <a:t>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smtClean="0"/>
              <a:t>Deep </a:t>
            </a:r>
            <a:r>
              <a:rPr lang="en-US" dirty="0"/>
              <a:t>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t>
            </a:r>
            <a:r>
              <a:rPr lang="en-US" dirty="0" smtClean="0"/>
              <a:t>an </a:t>
            </a:r>
            <a:r>
              <a:rPr lang="en-US" dirty="0"/>
              <a:t>learn </a:t>
            </a:r>
            <a:r>
              <a:rPr lang="en-US" dirty="0" smtClean="0"/>
              <a:t>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a:t>
            </a:r>
            <a:r>
              <a:rPr lang="en-US" dirty="0" smtClean="0"/>
              <a:t>learning</a:t>
            </a:r>
          </a:p>
          <a:p>
            <a:pPr marL="285750" indent="-285750">
              <a:buFont typeface="Courier New"/>
              <a:buChar char="o"/>
            </a:pPr>
            <a:r>
              <a:rPr lang="en-US" dirty="0" smtClean="0"/>
              <a:t>Utilize large </a:t>
            </a:r>
            <a:r>
              <a:rPr lang="en-US" dirty="0"/>
              <a:t>amounts of training </a:t>
            </a:r>
            <a:r>
              <a:rPr lang="en-US" dirty="0" smtClean="0"/>
              <a:t>data</a:t>
            </a:r>
            <a:endParaRPr lang="en-US" dirty="0"/>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is DL useful? </a:t>
            </a:r>
            <a:endParaRPr lang="en-US" dirty="0"/>
          </a:p>
        </p:txBody>
      </p:sp>
      <p:sp>
        <p:nvSpPr>
          <p:cNvPr id="8" name="Rectangle 7"/>
          <p:cNvSpPr/>
          <p:nvPr/>
        </p:nvSpPr>
        <p:spPr>
          <a:xfrm>
            <a:off x="444500" y="4402370"/>
            <a:ext cx="4114800" cy="923330"/>
          </a:xfrm>
          <a:prstGeom prst="rect">
            <a:avLst/>
          </a:prstGeom>
        </p:spPr>
        <p:txBody>
          <a:bodyPr wrap="square">
            <a:spAutoFit/>
          </a:bodyPr>
          <a:lstStyle/>
          <a:p>
            <a:r>
              <a:rPr lang="en-US" dirty="0"/>
              <a:t>In ~2010 </a:t>
            </a:r>
            <a:r>
              <a:rPr lang="en-US" dirty="0" smtClean="0"/>
              <a:t>DL started </a:t>
            </a:r>
            <a:r>
              <a:rPr lang="en-US" dirty="0"/>
              <a:t>outperforming other </a:t>
            </a:r>
            <a:r>
              <a:rPr lang="en-US" dirty="0" smtClean="0"/>
              <a:t>ML techniques </a:t>
            </a:r>
          </a:p>
          <a:p>
            <a:r>
              <a:rPr lang="en-US" dirty="0" smtClean="0"/>
              <a:t>first </a:t>
            </a:r>
            <a:r>
              <a:rPr lang="en-US" dirty="0"/>
              <a:t>in speech and vision, </a:t>
            </a:r>
            <a:r>
              <a:rPr lang="en-US" dirty="0" smtClean="0"/>
              <a:t>then NLP</a:t>
            </a:r>
            <a:endParaRPr lang="en-US" dirty="0"/>
          </a:p>
        </p:txBody>
      </p:sp>
    </p:spTree>
    <p:extLst>
      <p:ext uri="{BB962C8B-B14F-4D97-AF65-F5344CB8AC3E}">
        <p14:creationId xmlns:p14="http://schemas.microsoft.com/office/powerpoint/2010/main" xmlns="" val="22789627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6236" y="1041400"/>
            <a:ext cx="5137780" cy="3580049"/>
          </a:xfrm>
          <a:prstGeom prst="rect">
            <a:avLst/>
          </a:prstGeom>
        </p:spPr>
      </p:pic>
      <p:pic>
        <p:nvPicPr>
          <p:cNvPr id="4" name="Picture 3"/>
          <p:cNvPicPr>
            <a:picLocks noChangeAspect="1"/>
          </p:cNvPicPr>
          <p:nvPr/>
        </p:nvPicPr>
        <p:blipFill>
          <a:blip r:embed="rId3"/>
          <a:stretch>
            <a:fillRect/>
          </a:stretch>
        </p:blipFill>
        <p:spPr>
          <a:xfrm>
            <a:off x="3291890" y="1397000"/>
            <a:ext cx="5636210"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r>
              <a:rPr lang="en-US" dirty="0"/>
              <a:t>Several big improvements in recent years in NLP </a:t>
            </a:r>
            <a:endParaRPr lang="en-US" dirty="0" smtClean="0"/>
          </a:p>
          <a:p>
            <a:pPr marL="285750" indent="-285750">
              <a:buFont typeface="Wingdings" charset="2"/>
              <a:buChar char="ü"/>
            </a:pPr>
            <a:r>
              <a:rPr lang="en-US" dirty="0" smtClean="0"/>
              <a:t>Machine Translation</a:t>
            </a:r>
            <a:endParaRPr lang="en-US" dirty="0"/>
          </a:p>
          <a:p>
            <a:pPr marL="285750" indent="-285750">
              <a:buFont typeface="Wingdings" charset="2"/>
              <a:buChar char="ü"/>
            </a:pPr>
            <a:r>
              <a:rPr lang="en-US" dirty="0"/>
              <a:t>S</a:t>
            </a:r>
            <a:r>
              <a:rPr lang="en-US" dirty="0" smtClean="0"/>
              <a:t>entiment Analysis</a:t>
            </a:r>
            <a:endParaRPr lang="en-US" dirty="0"/>
          </a:p>
          <a:p>
            <a:pPr marL="285750" indent="-285750">
              <a:buFont typeface="Wingdings" charset="2"/>
              <a:buChar char="ü"/>
            </a:pPr>
            <a:r>
              <a:rPr lang="en-US" dirty="0"/>
              <a:t>D</a:t>
            </a:r>
            <a:r>
              <a:rPr lang="en-US" dirty="0" smtClean="0"/>
              <a:t>ialogue Agents</a:t>
            </a:r>
            <a:endParaRPr lang="en-US" dirty="0"/>
          </a:p>
          <a:p>
            <a:pPr marL="285750" indent="-285750">
              <a:buFont typeface="Wingdings" charset="2"/>
              <a:buChar char="ü"/>
            </a:pPr>
            <a:r>
              <a:rPr lang="en-US" dirty="0"/>
              <a:t>Q</a:t>
            </a:r>
            <a:r>
              <a:rPr lang="en-US" dirty="0" smtClean="0"/>
              <a:t>uestion Answering</a:t>
            </a:r>
          </a:p>
          <a:p>
            <a:pPr marL="285750" indent="-285750">
              <a:buFont typeface="Wingdings" charset="2"/>
              <a:buChar char="ü"/>
            </a:pPr>
            <a:r>
              <a:rPr lang="en-US" dirty="0" smtClean="0"/>
              <a:t>Text Classification     </a:t>
            </a:r>
            <a:r>
              <a:rPr lang="mr-IN" dirty="0" smtClean="0"/>
              <a:t>…</a:t>
            </a:r>
            <a:endParaRPr lang="en-US" dirty="0" smtClean="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State of the art in </a:t>
            </a:r>
            <a:r>
              <a:rPr lang="mr-IN" dirty="0" smtClean="0"/>
              <a:t>…</a:t>
            </a:r>
            <a:endParaRPr lang="en-US" dirty="0"/>
          </a:p>
        </p:txBody>
      </p:sp>
      <p:sp>
        <p:nvSpPr>
          <p:cNvPr id="8" name="Rectangle 7"/>
          <p:cNvSpPr/>
          <p:nvPr/>
        </p:nvSpPr>
        <p:spPr>
          <a:xfrm>
            <a:off x="3848100" y="5419636"/>
            <a:ext cx="5080000" cy="923330"/>
          </a:xfrm>
          <a:prstGeom prst="rect">
            <a:avLst/>
          </a:prstGeom>
        </p:spPr>
        <p:txBody>
          <a:bodyPr wrap="square">
            <a:spAutoFit/>
          </a:bodyPr>
          <a:lstStyle/>
          <a:p>
            <a:r>
              <a:rPr lang="en-US" dirty="0"/>
              <a:t>L</a:t>
            </a:r>
            <a:r>
              <a:rPr lang="en-US" dirty="0" smtClean="0"/>
              <a:t>everage </a:t>
            </a:r>
            <a:r>
              <a:rPr lang="en-US" dirty="0"/>
              <a:t>different levels of representation</a:t>
            </a:r>
          </a:p>
          <a:p>
            <a:pPr marL="285750" indent="-285750">
              <a:buFont typeface="Courier New"/>
              <a:buChar char="o"/>
            </a:pPr>
            <a:r>
              <a:rPr lang="en-US" dirty="0" smtClean="0"/>
              <a:t>words &amp; characters</a:t>
            </a:r>
          </a:p>
          <a:p>
            <a:pPr marL="285750" indent="-285750">
              <a:buFont typeface="Courier New"/>
              <a:buChar char="o"/>
            </a:pPr>
            <a:r>
              <a:rPr lang="en-US" dirty="0" smtClean="0"/>
              <a:t>syntax &amp; semantics</a:t>
            </a:r>
            <a:endParaRPr lang="en-US" dirty="0"/>
          </a:p>
        </p:txBody>
      </p:sp>
    </p:spTree>
    <p:extLst>
      <p:ext uri="{BB962C8B-B14F-4D97-AF65-F5344CB8AC3E}">
        <p14:creationId xmlns:p14="http://schemas.microsoft.com/office/powerpoint/2010/main" xmlns="" val="36190487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Neural Network Intro</a:t>
            </a:r>
            <a:endParaRPr lang="en-US" dirty="0"/>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sp>
        <p:nvSpPr>
          <p:cNvPr id="7" name="TextBox 6"/>
          <p:cNvSpPr txBox="1"/>
          <p:nvPr/>
        </p:nvSpPr>
        <p:spPr>
          <a:xfrm>
            <a:off x="1533710" y="6223500"/>
            <a:ext cx="1355989" cy="400110"/>
          </a:xfrm>
          <a:prstGeom prst="rect">
            <a:avLst/>
          </a:prstGeom>
          <a:noFill/>
        </p:spPr>
        <p:txBody>
          <a:bodyPr wrap="square" rtlCol="0">
            <a:spAutoFit/>
          </a:bodyPr>
          <a:lstStyle/>
          <a:p>
            <a:pPr algn="ctr"/>
            <a:r>
              <a:rPr lang="en-US" sz="2000" dirty="0" smtClean="0">
                <a:solidFill>
                  <a:srgbClr val="6B9BC7"/>
                </a:solidFill>
                <a:hlinkClick r:id="rId3"/>
              </a:rPr>
              <a:t>Demo</a:t>
            </a:r>
            <a:endParaRPr lang="en-US" sz="2000" dirty="0">
              <a:solidFill>
                <a:srgbClr val="6B9BC7"/>
              </a:solidFill>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r>
              <a:rPr lang="en-US" dirty="0" smtClean="0"/>
              <a:t>How do we train?</a:t>
            </a:r>
          </a:p>
        </p:txBody>
      </p:sp>
      <mc:AlternateContent xmlns:mc="http://schemas.openxmlformats.org/markup-compatibility/2006">
        <mc:Choice xmlns:a14="http://schemas.microsoft.com/office/drawing/2010/main" xmlns=""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4"/>
                          </a:solidFill>
                          <a:latin typeface="Cambria Math" charset="0"/>
                        </a:rPr>
                        <m:t>𝒉</m:t>
                      </m:r>
                      <m:r>
                        <a:rPr lang="en-US" sz="2400" b="1" i="1" smtClean="0">
                          <a:solidFill>
                            <a:schemeClr val="accent4"/>
                          </a:solidFill>
                          <a:latin typeface="Cambria Math" charset="0"/>
                        </a:rPr>
                        <m:t>=  </m:t>
                      </m:r>
                      <m:r>
                        <a:rPr lang="el-GR" sz="2400" b="1" i="1" smtClean="0">
                          <a:solidFill>
                            <a:schemeClr val="accent4"/>
                          </a:solidFill>
                          <a:latin typeface="Cambria Math" charset="0"/>
                        </a:rPr>
                        <m:t>𝝈</m:t>
                      </m:r>
                      <m:r>
                        <a:rPr lang="el-GR"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0" smtClean="0">
                              <a:solidFill>
                                <a:schemeClr val="accent4"/>
                              </a:solidFill>
                              <a:latin typeface="Cambria Math" charset="0"/>
                            </a:rPr>
                            <m:t>𝐖</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𝒙</m:t>
                      </m:r>
                      <m:r>
                        <a:rPr lang="en-US"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1" smtClean="0">
                              <a:solidFill>
                                <a:schemeClr val="accent4"/>
                              </a:solidFill>
                              <a:latin typeface="Cambria Math" charset="0"/>
                            </a:rPr>
                            <m:t>𝒃</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m:t>
                      </m:r>
                    </m:oMath>
                  </m:oMathPara>
                </a14:m>
                <a:endParaRPr lang="el-GR" sz="2400" b="1" dirty="0">
                  <a:solidFill>
                    <a:schemeClr val="accent4"/>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3"/>
                          </a:solidFill>
                          <a:latin typeface="Cambria Math" charset="0"/>
                        </a:rPr>
                        <m:t>𝒚</m:t>
                      </m:r>
                      <m:r>
                        <a:rPr lang="en-US" sz="2400" b="1" i="1" smtClean="0">
                          <a:solidFill>
                            <a:schemeClr val="accent3"/>
                          </a:solidFill>
                          <a:latin typeface="Cambria Math" charset="0"/>
                        </a:rPr>
                        <m:t>=</m:t>
                      </m:r>
                      <m:r>
                        <a:rPr lang="el-GR" sz="2400" b="1" i="1" smtClean="0">
                          <a:solidFill>
                            <a:schemeClr val="accent3"/>
                          </a:solidFill>
                          <a:latin typeface="Cambria Math" charset="0"/>
                        </a:rPr>
                        <m:t>𝝈</m:t>
                      </m:r>
                      <m:r>
                        <a:rPr lang="el-GR"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𝑾</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𝒉</m:t>
                      </m:r>
                      <m:r>
                        <a:rPr lang="en-US"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𝒃</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m:t>
                      </m:r>
                    </m:oMath>
                  </m:oMathPara>
                </a14:m>
                <a:endParaRPr lang="el-GR" sz="2400" b="1" dirty="0">
                  <a:solidFill>
                    <a:schemeClr val="accent3"/>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14" name="TextBox 13"/>
              <p:cNvSpPr txBox="1"/>
              <p:nvPr/>
            </p:nvSpPr>
            <p:spPr>
              <a:xfrm>
                <a:off x="2014375" y="5608290"/>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15" name="Ορθογώνιο 14"/>
              <p:cNvSpPr/>
              <p:nvPr/>
            </p:nvSpPr>
            <p:spPr>
              <a:xfrm>
                <a:off x="3509071" y="4402348"/>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16" name="Ορθογώνιο 15"/>
              <p:cNvSpPr/>
              <p:nvPr/>
            </p:nvSpPr>
            <p:spPr>
              <a:xfrm>
                <a:off x="506187" y="5006142"/>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45370" y="4873466"/>
            <a:ext cx="4572000" cy="1200329"/>
            <a:chOff x="4245370" y="4873466"/>
            <a:chExt cx="4572000" cy="1200329"/>
          </a:xfrm>
        </p:grpSpPr>
        <p:sp>
          <p:nvSpPr>
            <p:cNvPr id="5" name="Rectangle 4"/>
            <p:cNvSpPr/>
            <p:nvPr/>
          </p:nvSpPr>
          <p:spPr>
            <a:xfrm>
              <a:off x="4245370" y="4873466"/>
              <a:ext cx="4572000" cy="1200329"/>
            </a:xfrm>
            <a:prstGeom prst="rect">
              <a:avLst/>
            </a:prstGeom>
          </p:spPr>
          <p:txBody>
            <a:bodyPr>
              <a:spAutoFit/>
            </a:bodyPr>
            <a:lstStyle/>
            <a:p>
              <a:pPr algn="ctr"/>
              <a:r>
                <a:rPr lang="en-US" dirty="0" smtClean="0"/>
                <a:t>4 </a:t>
              </a:r>
              <a:r>
                <a:rPr lang="en-US" dirty="0"/>
                <a:t>+ 2 = 6 neurons (not counting </a:t>
              </a:r>
              <a:r>
                <a:rPr lang="en-US" dirty="0" smtClean="0"/>
                <a:t>inputs)</a:t>
              </a:r>
            </a:p>
            <a:p>
              <a:pPr algn="ctr"/>
              <a:r>
                <a:rPr lang="en-US" dirty="0" smtClean="0"/>
                <a:t>[</a:t>
              </a:r>
              <a:r>
                <a:rPr lang="en-US" dirty="0"/>
                <a:t>3 x 4] + [4 x 2] = 20 weights </a:t>
              </a:r>
              <a:endParaRPr lang="en-US" dirty="0" smtClean="0"/>
            </a:p>
            <a:p>
              <a:pPr algn="ctr"/>
              <a:r>
                <a:rPr lang="en-US" dirty="0" smtClean="0"/>
                <a:t>4 </a:t>
              </a:r>
              <a:r>
                <a:rPr lang="en-US" dirty="0"/>
                <a:t>+ 2 = 6 </a:t>
              </a:r>
              <a:r>
                <a:rPr lang="en-US" dirty="0" smtClean="0"/>
                <a:t>biases</a:t>
              </a:r>
            </a:p>
            <a:p>
              <a:pPr algn="ctr"/>
              <a:r>
                <a:rPr lang="en-US" dirty="0" smtClean="0">
                  <a:solidFill>
                    <a:schemeClr val="accent2"/>
                  </a:solidFill>
                </a:rPr>
                <a:t>26</a:t>
              </a:r>
              <a:r>
                <a:rPr lang="en-US" dirty="0" smtClean="0"/>
                <a:t> </a:t>
              </a:r>
              <a:r>
                <a:rPr lang="en-US" dirty="0">
                  <a:solidFill>
                    <a:schemeClr val="accent2"/>
                  </a:solidFill>
                </a:rPr>
                <a:t>learnable </a:t>
              </a:r>
              <a:r>
                <a:rPr lang="en-US" b="1" dirty="0" smtClean="0">
                  <a:solidFill>
                    <a:schemeClr val="accent2"/>
                  </a:solidFill>
                </a:rPr>
                <a:t>parameters</a:t>
              </a:r>
              <a:endParaRPr lang="en-US" b="1" dirty="0">
                <a:solidFill>
                  <a:schemeClr val="accent2"/>
                </a:solidFill>
              </a:endParaRP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r>
              <a:rPr lang="en-US"/>
              <a:t>Weights</a:t>
            </a:r>
            <a:endParaRPr lang="en-US" dirty="0"/>
          </a:p>
        </p:txBody>
      </p:sp>
      <p:sp>
        <p:nvSpPr>
          <p:cNvPr id="19" name="Ορθογώνιο 18"/>
          <p:cNvSpPr/>
          <p:nvPr/>
        </p:nvSpPr>
        <p:spPr>
          <a:xfrm>
            <a:off x="4631647" y="3184002"/>
            <a:ext cx="2406428" cy="369332"/>
          </a:xfrm>
          <a:prstGeom prst="rect">
            <a:avLst/>
          </a:prstGeom>
        </p:spPr>
        <p:txBody>
          <a:bodyPr wrap="none">
            <a:spAutoFit/>
          </a:bodyPr>
          <a:lstStyle/>
          <a:p>
            <a:r>
              <a:rPr lang="en-US" dirty="0"/>
              <a:t>Activation </a:t>
            </a:r>
            <a:r>
              <a:rPr lang="en-US" dirty="0" smtClean="0"/>
              <a:t>functions</a:t>
            </a:r>
            <a:endParaRPr lang="en-US" dirty="0"/>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368433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Sketchbook.thmx</Template>
  <TotalTime>4658</TotalTime>
  <Words>2830</Words>
  <Application>Microsoft Office PowerPoint</Application>
  <PresentationFormat>On-screen Show (4:3)</PresentationFormat>
  <Paragraphs>625</Paragraphs>
  <Slides>49</Slides>
  <Notes>32</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Sketchbook</vt:lpstr>
      <vt:lpstr>Introduction to Deep Learning </vt:lpstr>
      <vt:lpstr>Outline</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Attention - Context </vt:lpstr>
      <vt:lpstr>Attention - Context </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UIUC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Ismini Lourentzou</dc:creator>
  <cp:lastModifiedBy>user</cp:lastModifiedBy>
  <cp:revision>194</cp:revision>
  <dcterms:created xsi:type="dcterms:W3CDTF">2017-11-27T01:44:40Z</dcterms:created>
  <dcterms:modified xsi:type="dcterms:W3CDTF">2018-10-11T04:14:30Z</dcterms:modified>
</cp:coreProperties>
</file>